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50.jpg" ContentType="image/png"/>
  <Override PartName="/ppt/media/image51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5" r:id="rId1"/>
  </p:sldMasterIdLst>
  <p:notesMasterIdLst>
    <p:notesMasterId r:id="rId104"/>
  </p:notesMasterIdLst>
  <p:handoutMasterIdLst>
    <p:handoutMasterId r:id="rId105"/>
  </p:handoutMasterIdLst>
  <p:sldIdLst>
    <p:sldId id="2282" r:id="rId2"/>
    <p:sldId id="2337" r:id="rId3"/>
    <p:sldId id="2480" r:id="rId4"/>
    <p:sldId id="2546" r:id="rId5"/>
    <p:sldId id="2515" r:id="rId6"/>
    <p:sldId id="2545" r:id="rId7"/>
    <p:sldId id="2549" r:id="rId8"/>
    <p:sldId id="2548" r:id="rId9"/>
    <p:sldId id="2547" r:id="rId10"/>
    <p:sldId id="2550" r:id="rId11"/>
    <p:sldId id="2551" r:id="rId12"/>
    <p:sldId id="2616" r:id="rId13"/>
    <p:sldId id="2552" r:id="rId14"/>
    <p:sldId id="2553" r:id="rId15"/>
    <p:sldId id="2554" r:id="rId16"/>
    <p:sldId id="2555" r:id="rId17"/>
    <p:sldId id="2556" r:id="rId18"/>
    <p:sldId id="2557" r:id="rId19"/>
    <p:sldId id="2558" r:id="rId20"/>
    <p:sldId id="2617" r:id="rId21"/>
    <p:sldId id="2559" r:id="rId22"/>
    <p:sldId id="2560" r:id="rId23"/>
    <p:sldId id="2561" r:id="rId24"/>
    <p:sldId id="2562" r:id="rId25"/>
    <p:sldId id="2563" r:id="rId26"/>
    <p:sldId id="2618" r:id="rId27"/>
    <p:sldId id="2564" r:id="rId28"/>
    <p:sldId id="2565" r:id="rId29"/>
    <p:sldId id="2566" r:id="rId30"/>
    <p:sldId id="2567" r:id="rId31"/>
    <p:sldId id="2619" r:id="rId32"/>
    <p:sldId id="2568" r:id="rId33"/>
    <p:sldId id="2569" r:id="rId34"/>
    <p:sldId id="2570" r:id="rId35"/>
    <p:sldId id="2573" r:id="rId36"/>
    <p:sldId id="2574" r:id="rId37"/>
    <p:sldId id="2575" r:id="rId38"/>
    <p:sldId id="2576" r:id="rId39"/>
    <p:sldId id="2615" r:id="rId40"/>
    <p:sldId id="2577" r:id="rId41"/>
    <p:sldId id="2578" r:id="rId42"/>
    <p:sldId id="2579" r:id="rId43"/>
    <p:sldId id="2580" r:id="rId44"/>
    <p:sldId id="2581" r:id="rId45"/>
    <p:sldId id="2582" r:id="rId46"/>
    <p:sldId id="2583" r:id="rId47"/>
    <p:sldId id="2584" r:id="rId48"/>
    <p:sldId id="2585" r:id="rId49"/>
    <p:sldId id="2586" r:id="rId50"/>
    <p:sldId id="2587" r:id="rId51"/>
    <p:sldId id="2588" r:id="rId52"/>
    <p:sldId id="2589" r:id="rId53"/>
    <p:sldId id="2590" r:id="rId54"/>
    <p:sldId id="2591" r:id="rId55"/>
    <p:sldId id="2592" r:id="rId56"/>
    <p:sldId id="2593" r:id="rId57"/>
    <p:sldId id="2594" r:id="rId58"/>
    <p:sldId id="2595" r:id="rId59"/>
    <p:sldId id="2596" r:id="rId60"/>
    <p:sldId id="2597" r:id="rId61"/>
    <p:sldId id="2599" r:id="rId62"/>
    <p:sldId id="2600" r:id="rId63"/>
    <p:sldId id="2601" r:id="rId64"/>
    <p:sldId id="2602" r:id="rId65"/>
    <p:sldId id="2614" r:id="rId66"/>
    <p:sldId id="2603" r:id="rId67"/>
    <p:sldId id="2604" r:id="rId68"/>
    <p:sldId id="2605" r:id="rId69"/>
    <p:sldId id="2606" r:id="rId70"/>
    <p:sldId id="2607" r:id="rId71"/>
    <p:sldId id="2608" r:id="rId72"/>
    <p:sldId id="2609" r:id="rId73"/>
    <p:sldId id="2610" r:id="rId74"/>
    <p:sldId id="2612" r:id="rId75"/>
    <p:sldId id="2613" r:id="rId76"/>
    <p:sldId id="2517" r:id="rId77"/>
    <p:sldId id="2518" r:id="rId78"/>
    <p:sldId id="2521" r:id="rId79"/>
    <p:sldId id="2520" r:id="rId80"/>
    <p:sldId id="2522" r:id="rId81"/>
    <p:sldId id="2620" r:id="rId82"/>
    <p:sldId id="2623" r:id="rId83"/>
    <p:sldId id="2621" r:id="rId84"/>
    <p:sldId id="2622" r:id="rId85"/>
    <p:sldId id="2624" r:id="rId86"/>
    <p:sldId id="2625" r:id="rId87"/>
    <p:sldId id="2626" r:id="rId88"/>
    <p:sldId id="2627" r:id="rId89"/>
    <p:sldId id="2628" r:id="rId90"/>
    <p:sldId id="2629" r:id="rId91"/>
    <p:sldId id="2630" r:id="rId92"/>
    <p:sldId id="2631" r:id="rId93"/>
    <p:sldId id="2632" r:id="rId94"/>
    <p:sldId id="2633" r:id="rId95"/>
    <p:sldId id="2634" r:id="rId96"/>
    <p:sldId id="2635" r:id="rId97"/>
    <p:sldId id="2636" r:id="rId98"/>
    <p:sldId id="2637" r:id="rId99"/>
    <p:sldId id="2638" r:id="rId100"/>
    <p:sldId id="2639" r:id="rId101"/>
    <p:sldId id="2640" r:id="rId102"/>
    <p:sldId id="2641" r:id="rId103"/>
  </p:sldIdLst>
  <p:sldSz cx="9906000" cy="6858000" type="A4"/>
  <p:notesSz cx="6811963" cy="9945688"/>
  <p:custDataLst>
    <p:tags r:id="rId10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1400" b="1" kern="1200">
        <a:solidFill>
          <a:schemeClr val="bg1"/>
        </a:solidFill>
        <a:latin typeface="Arial" panose="020B060402020202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b="1" kern="1200">
        <a:solidFill>
          <a:schemeClr val="bg1"/>
        </a:solidFill>
        <a:latin typeface="Arial" panose="020B060402020202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b="1" kern="1200">
        <a:solidFill>
          <a:schemeClr val="bg1"/>
        </a:solidFill>
        <a:latin typeface="Arial" panose="020B060402020202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b="1" kern="1200">
        <a:solidFill>
          <a:schemeClr val="bg1"/>
        </a:solidFill>
        <a:latin typeface="Arial" panose="020B060402020202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b="1" kern="1200">
        <a:solidFill>
          <a:schemeClr val="bg1"/>
        </a:solidFill>
        <a:latin typeface="Arial" panose="020B060402020202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umimoji="1" sz="1400" b="1" kern="1200">
        <a:solidFill>
          <a:schemeClr val="bg1"/>
        </a:solidFill>
        <a:latin typeface="Arial" panose="020B060402020202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umimoji="1" sz="1400" b="1" kern="1200">
        <a:solidFill>
          <a:schemeClr val="bg1"/>
        </a:solidFill>
        <a:latin typeface="Arial" panose="020B060402020202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umimoji="1" sz="1400" b="1" kern="1200">
        <a:solidFill>
          <a:schemeClr val="bg1"/>
        </a:solidFill>
        <a:latin typeface="Arial" panose="020B060402020202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umimoji="1" sz="1400" b="1" kern="1200">
        <a:solidFill>
          <a:schemeClr val="bg1"/>
        </a:solidFill>
        <a:latin typeface="Arial" panose="020B060402020202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8" userDrawn="1">
          <p15:clr>
            <a:srgbClr val="A4A3A4"/>
          </p15:clr>
        </p15:guide>
        <p15:guide id="2" orient="horz" pos="754">
          <p15:clr>
            <a:srgbClr val="A4A3A4"/>
          </p15:clr>
        </p15:guide>
        <p15:guide id="3" pos="172">
          <p15:clr>
            <a:srgbClr val="A4A3A4"/>
          </p15:clr>
        </p15:guide>
        <p15:guide id="4" pos="60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50" userDrawn="1">
          <p15:clr>
            <a:srgbClr val="A4A3A4"/>
          </p15:clr>
        </p15:guide>
        <p15:guide id="3" orient="horz" pos="3134" userDrawn="1">
          <p15:clr>
            <a:srgbClr val="A4A3A4"/>
          </p15:clr>
        </p15:guide>
        <p15:guide id="4" pos="214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금영 김" initials="금김" lastIdx="1" clrIdx="0">
    <p:extLst>
      <p:ext uri="{19B8F6BF-5375-455C-9EA6-DF929625EA0E}">
        <p15:presenceInfo xmlns:p15="http://schemas.microsoft.com/office/powerpoint/2012/main" userId="08ce50a2a23780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727CA"/>
    <a:srgbClr val="EC94E6"/>
    <a:srgbClr val="FDBFF1"/>
    <a:srgbClr val="FF3333"/>
    <a:srgbClr val="FFF6ED"/>
    <a:srgbClr val="DEEBF7"/>
    <a:srgbClr val="FF6600"/>
    <a:srgbClr val="FEE6F9"/>
    <a:srgbClr val="63DF72"/>
    <a:srgbClr val="AFE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72" autoAdjust="0"/>
    <p:restoredTop sz="86442" autoAdjust="0"/>
  </p:normalViewPr>
  <p:slideViewPr>
    <p:cSldViewPr showGuides="1">
      <p:cViewPr>
        <p:scale>
          <a:sx n="100" d="100"/>
          <a:sy n="100" d="100"/>
        </p:scale>
        <p:origin x="732" y="72"/>
      </p:cViewPr>
      <p:guideLst>
        <p:guide orient="horz" pos="4088"/>
        <p:guide orient="horz" pos="754"/>
        <p:guide pos="172"/>
        <p:guide pos="60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howGuides="1">
      <p:cViewPr varScale="1">
        <p:scale>
          <a:sx n="65" d="100"/>
          <a:sy n="65" d="100"/>
        </p:scale>
        <p:origin x="-3324" y="-96"/>
      </p:cViewPr>
      <p:guideLst>
        <p:guide orient="horz" pos="3127"/>
        <p:guide pos="2150"/>
        <p:guide orient="horz" pos="3134"/>
        <p:guide pos="214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기간별매출현황</a:t>
            </a:r>
            <a:endParaRPr lang="en-US" alt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13일</c:v>
                </c:pt>
                <c:pt idx="1">
                  <c:v>14일</c:v>
                </c:pt>
                <c:pt idx="2">
                  <c:v>15일</c:v>
                </c:pt>
                <c:pt idx="3">
                  <c:v>16일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2F4-46B8-8095-F5BC5ABAEB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25772272"/>
        <c:axId val="925778752"/>
      </c:lineChart>
      <c:catAx>
        <c:axId val="92577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5778752"/>
        <c:crosses val="autoZero"/>
        <c:auto val="1"/>
        <c:lblAlgn val="ctr"/>
        <c:lblOffset val="100"/>
        <c:noMultiLvlLbl val="0"/>
      </c:catAx>
      <c:valAx>
        <c:axId val="925778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5772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상품별매출현황</a:t>
            </a:r>
            <a:endParaRPr lang="en-US" alt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벨벳</c:v>
                </c:pt>
                <c:pt idx="1">
                  <c:v>콜롬비아</c:v>
                </c:pt>
                <c:pt idx="2">
                  <c:v>케냐</c:v>
                </c:pt>
                <c:pt idx="3">
                  <c:v>16일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92-4EF5-8F72-1E88854E77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25772272"/>
        <c:axId val="925778752"/>
      </c:lineChart>
      <c:catAx>
        <c:axId val="92577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5778752"/>
        <c:crosses val="autoZero"/>
        <c:auto val="1"/>
        <c:lblAlgn val="ctr"/>
        <c:lblOffset val="100"/>
        <c:noMultiLvlLbl val="0"/>
      </c:catAx>
      <c:valAx>
        <c:axId val="925778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5772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취향분포도</a:t>
            </a:r>
            <a:endParaRPr lang="en-US" alt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향</c:v>
                </c:pt>
                <c:pt idx="1">
                  <c:v>산미</c:v>
                </c:pt>
                <c:pt idx="2">
                  <c:v>고소함</c:v>
                </c:pt>
                <c:pt idx="3">
                  <c:v>단맛</c:v>
                </c:pt>
                <c:pt idx="4">
                  <c:v>바디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35-4B69-BCE4-2E8AE700A4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25772272"/>
        <c:axId val="925778752"/>
      </c:lineChart>
      <c:catAx>
        <c:axId val="92577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5778752"/>
        <c:crosses val="autoZero"/>
        <c:auto val="1"/>
        <c:lblAlgn val="ctr"/>
        <c:lblOffset val="100"/>
        <c:noMultiLvlLbl val="0"/>
      </c:catAx>
      <c:valAx>
        <c:axId val="925778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5772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6-01-25T21:16:44.526" idx="1">
    <p:pos x="4277" y="175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0051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17" tIns="46108" rIns="92217" bIns="46108" numCol="1" anchor="t" anchorCtr="0" compatLnSpc="1">
            <a:prstTxWarp prst="textNoShape">
              <a:avLst/>
            </a:prstTxWarp>
          </a:bodyPr>
          <a:lstStyle>
            <a:lvl1pPr algn="l" defTabSz="920909" eaLnBrk="1" hangingPunct="1">
              <a:spcBef>
                <a:spcPct val="0"/>
              </a:spcBef>
              <a:defRPr kumimoji="0" sz="1200" b="0" smtClean="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60324" y="0"/>
            <a:ext cx="2950051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17" tIns="46108" rIns="92217" bIns="46108" numCol="1" anchor="t" anchorCtr="0" compatLnSpc="1">
            <a:prstTxWarp prst="textNoShape">
              <a:avLst/>
            </a:prstTxWarp>
          </a:bodyPr>
          <a:lstStyle>
            <a:lvl1pPr algn="r" defTabSz="920909" eaLnBrk="1" hangingPunct="1">
              <a:spcBef>
                <a:spcPct val="0"/>
              </a:spcBef>
              <a:defRPr kumimoji="0" sz="1200" b="0" smtClean="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6810"/>
            <a:ext cx="2950051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17" tIns="46108" rIns="92217" bIns="46108" numCol="1" anchor="b" anchorCtr="0" compatLnSpc="1">
            <a:prstTxWarp prst="textNoShape">
              <a:avLst/>
            </a:prstTxWarp>
          </a:bodyPr>
          <a:lstStyle>
            <a:lvl1pPr algn="l" defTabSz="920909" eaLnBrk="1" hangingPunct="1">
              <a:spcBef>
                <a:spcPct val="0"/>
              </a:spcBef>
              <a:defRPr kumimoji="0" sz="1200" b="0" smtClean="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60324" y="9446810"/>
            <a:ext cx="2950051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17" tIns="46108" rIns="92217" bIns="46108" numCol="1" anchor="b" anchorCtr="0" compatLnSpc="1">
            <a:prstTxWarp prst="textNoShape">
              <a:avLst/>
            </a:prstTxWarp>
          </a:bodyPr>
          <a:lstStyle>
            <a:lvl1pPr algn="r" defTabSz="920909" eaLnBrk="1" hangingPunct="1">
              <a:spcBef>
                <a:spcPct val="0"/>
              </a:spcBef>
              <a:defRPr kumimoji="0" sz="1200" b="0" smtClean="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1FECA661-EFCB-43CC-9479-62DCECDC209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50731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0051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17" tIns="46108" rIns="92217" bIns="46108" numCol="1" anchor="t" anchorCtr="0" compatLnSpc="1">
            <a:prstTxWarp prst="textNoShape">
              <a:avLst/>
            </a:prstTxWarp>
          </a:bodyPr>
          <a:lstStyle>
            <a:lvl1pPr algn="l" defTabSz="920909" eaLnBrk="1" hangingPunct="1">
              <a:spcBef>
                <a:spcPct val="0"/>
              </a:spcBef>
              <a:defRPr kumimoji="0" sz="1200" b="0" smtClean="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0324" y="0"/>
            <a:ext cx="2950051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17" tIns="46108" rIns="92217" bIns="46108" numCol="1" anchor="t" anchorCtr="0" compatLnSpc="1">
            <a:prstTxWarp prst="textNoShape">
              <a:avLst/>
            </a:prstTxWarp>
          </a:bodyPr>
          <a:lstStyle>
            <a:lvl1pPr algn="r" defTabSz="920909" eaLnBrk="1" hangingPunct="1">
              <a:spcBef>
                <a:spcPct val="0"/>
              </a:spcBef>
              <a:defRPr kumimoji="0" sz="1200" b="0" smtClean="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87975" cy="3730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515" y="4725797"/>
            <a:ext cx="5448935" cy="447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17" tIns="46108" rIns="92217" bIns="461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6810"/>
            <a:ext cx="2950051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17" tIns="46108" rIns="92217" bIns="46108" numCol="1" anchor="b" anchorCtr="0" compatLnSpc="1">
            <a:prstTxWarp prst="textNoShape">
              <a:avLst/>
            </a:prstTxWarp>
          </a:bodyPr>
          <a:lstStyle>
            <a:lvl1pPr algn="l" defTabSz="920909" eaLnBrk="1" hangingPunct="1">
              <a:spcBef>
                <a:spcPct val="0"/>
              </a:spcBef>
              <a:defRPr kumimoji="0" sz="1200" b="0" smtClean="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0324" y="9446810"/>
            <a:ext cx="2950051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17" tIns="46108" rIns="92217" bIns="46108" numCol="1" anchor="b" anchorCtr="0" compatLnSpc="1">
            <a:prstTxWarp prst="textNoShape">
              <a:avLst/>
            </a:prstTxWarp>
          </a:bodyPr>
          <a:lstStyle>
            <a:lvl1pPr algn="r" defTabSz="920909" eaLnBrk="1" hangingPunct="1">
              <a:spcBef>
                <a:spcPct val="0"/>
              </a:spcBef>
              <a:defRPr kumimoji="0" sz="1200" b="0" smtClean="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24CF9436-395A-4D2B-8997-AE357615741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329293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19163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ctr" defTabSz="919163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 algn="ctr" defTabSz="919163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 algn="ctr" defTabSz="919163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 algn="ctr" defTabSz="919163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algn="ctr" defTabSz="919163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algn="ctr" defTabSz="919163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algn="ctr" defTabSz="919163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algn="ctr" defTabSz="919163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r">
              <a:spcBef>
                <a:spcPct val="0"/>
              </a:spcBef>
            </a:pPr>
            <a:fld id="{8303D2A2-4A66-4C4F-BC00-2C440A0A58D3}" type="slidenum">
              <a:rPr kumimoji="0"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pPr algn="r">
                <a:spcBef>
                  <a:spcPct val="0"/>
                </a:spcBef>
              </a:pPr>
              <a:t>1</a:t>
            </a:fld>
            <a:endParaRPr kumimoji="0" lang="en-US" altLang="ko-KR" sz="1200" b="0">
              <a:solidFill>
                <a:schemeClr val="tx1"/>
              </a:solidFill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308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 userDrawn="1"/>
        </p:nvSpPr>
        <p:spPr bwMode="auto">
          <a:xfrm>
            <a:off x="228600" y="6477000"/>
            <a:ext cx="2707472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889F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kumimoji="0" lang="en-US" altLang="ko-KR" sz="1000" b="0">
                <a:solidFill>
                  <a:schemeClr val="tx1"/>
                </a:solidFill>
                <a:latin typeface="맑은 고딕" panose="020B0503020000020004" pitchFamily="50" charset="-127"/>
              </a:rPr>
              <a:t>© 2026. </a:t>
            </a:r>
            <a:r>
              <a:rPr kumimoji="0" lang="en-US" altLang="ko-KR" sz="1100" b="1">
                <a:solidFill>
                  <a:schemeClr val="tx1"/>
                </a:solidFill>
                <a:latin typeface="맑은 고딕" panose="020B0503020000020004" pitchFamily="50" charset="-127"/>
              </a:rPr>
              <a:t>mediaconet</a:t>
            </a:r>
            <a:r>
              <a:rPr kumimoji="0" lang="en-US" altLang="ko-KR" sz="1000" b="0">
                <a:solidFill>
                  <a:schemeClr val="tx1"/>
                </a:solidFill>
                <a:latin typeface="맑은 고딕" panose="020B0503020000020004" pitchFamily="50" charset="-127"/>
              </a:rPr>
              <a:t> INC. all rights reserved.</a:t>
            </a:r>
            <a:endParaRPr kumimoji="0" lang="en-US" altLang="ko-KR" sz="1000" b="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 Box 11"/>
          <p:cNvSpPr txBox="1">
            <a:spLocks noChangeArrowheads="1"/>
          </p:cNvSpPr>
          <p:nvPr userDrawn="1"/>
        </p:nvSpPr>
        <p:spPr bwMode="auto">
          <a:xfrm>
            <a:off x="704850" y="2978150"/>
            <a:ext cx="449847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889F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kumimoji="0" lang="en-US" altLang="ko-KR" sz="2800">
                <a:solidFill>
                  <a:schemeClr val="tx1"/>
                </a:solidFill>
                <a:latin typeface="맑은 고딕" panose="020B0503020000020004" pitchFamily="50" charset="-127"/>
              </a:rPr>
              <a:t>MyCoffee.Ai</a:t>
            </a:r>
            <a:r>
              <a:rPr kumimoji="0" lang="ko-KR" altLang="en-US" sz="2800">
                <a:solidFill>
                  <a:schemeClr val="tx1"/>
                </a:solidFill>
                <a:latin typeface="맑은 고딕" panose="020B0503020000020004" pitchFamily="50" charset="-127"/>
              </a:rPr>
              <a:t> 앱 화면설계서</a:t>
            </a:r>
            <a:endParaRPr kumimoji="0" lang="ko-KR" altLang="en-US" sz="2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6" name="Group 16"/>
          <p:cNvGrpSpPr>
            <a:grpSpLocks/>
          </p:cNvGrpSpPr>
          <p:nvPr userDrawn="1"/>
        </p:nvGrpSpPr>
        <p:grpSpPr bwMode="auto">
          <a:xfrm>
            <a:off x="590550" y="2884488"/>
            <a:ext cx="0" cy="952500"/>
            <a:chOff x="1920" y="1065"/>
            <a:chExt cx="0" cy="600"/>
          </a:xfrm>
        </p:grpSpPr>
        <p:sp>
          <p:nvSpPr>
            <p:cNvPr id="7" name="Line 17"/>
            <p:cNvSpPr>
              <a:spLocks noChangeShapeType="1"/>
            </p:cNvSpPr>
            <p:nvPr/>
          </p:nvSpPr>
          <p:spPr bwMode="auto">
            <a:xfrm rot="-5400000">
              <a:off x="1625" y="1360"/>
              <a:ext cx="589" cy="0"/>
            </a:xfrm>
            <a:prstGeom prst="line">
              <a:avLst/>
            </a:prstGeom>
            <a:noFill/>
            <a:ln w="47625">
              <a:solidFill>
                <a:srgbClr val="EA38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" name="Line 18"/>
            <p:cNvSpPr>
              <a:spLocks noChangeShapeType="1"/>
            </p:cNvSpPr>
            <p:nvPr/>
          </p:nvSpPr>
          <p:spPr bwMode="auto">
            <a:xfrm rot="-5400000">
              <a:off x="1689" y="1434"/>
              <a:ext cx="462" cy="0"/>
            </a:xfrm>
            <a:prstGeom prst="line">
              <a:avLst/>
            </a:prstGeom>
            <a:noFill/>
            <a:ln w="47625">
              <a:solidFill>
                <a:srgbClr val="0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91577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4850" y="3494901"/>
            <a:ext cx="8420100" cy="27699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endParaRPr lang="ko-KR" altLang="en-US" noProof="0"/>
          </a:p>
        </p:txBody>
      </p:sp>
      <p:graphicFrame>
        <p:nvGraphicFramePr>
          <p:cNvPr id="11" name="개체 10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842295842"/>
              </p:ext>
            </p:extLst>
          </p:nvPr>
        </p:nvGraphicFramePr>
        <p:xfrm>
          <a:off x="7854776" y="6361616"/>
          <a:ext cx="1660525" cy="284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3110760" imgH="533160" progId="Photoshop.Image.12">
                  <p:embed/>
                </p:oleObj>
              </mc:Choice>
              <mc:Fallback>
                <p:oleObj name="Image" r:id="rId2" imgW="3110760" imgH="533160" progId="Photoshop.Image.12">
                  <p:embed/>
                  <p:pic>
                    <p:nvPicPr>
                      <p:cNvPr id="11" name="개체 1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54776" y="6361616"/>
                        <a:ext cx="1660525" cy="284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2681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287338"/>
            <a:ext cx="6670675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lang="ko-KR" altLang="en-US"/>
            </a:lvl1pPr>
          </a:lstStyle>
          <a:p>
            <a:pPr lvl="0"/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875" y="731838"/>
            <a:ext cx="9364663" cy="162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lang="en-US" altLang="ko-KR" dirty="0" smtClean="0"/>
            </a:lvl1pPr>
            <a:lvl2pPr>
              <a:defRPr lang="en-US" altLang="ko-KR" dirty="0" smtClean="0"/>
            </a:lvl2pPr>
            <a:lvl3pPr>
              <a:defRPr lang="en-US" altLang="ko-KR" dirty="0" smtClean="0"/>
            </a:lvl3pPr>
            <a:lvl4pPr>
              <a:defRPr lang="en-US" altLang="ko-KR" dirty="0" smtClean="0"/>
            </a:lvl4pPr>
            <a:lvl5pPr>
              <a:defRPr lang="ko-KR" altLang="en-US" dirty="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55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287338"/>
            <a:ext cx="6670675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lang="ko-KR" altLang="en-US"/>
            </a:lvl1pPr>
          </a:lstStyle>
          <a:p>
            <a:pPr lvl="0"/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875" y="731838"/>
            <a:ext cx="9364663" cy="162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lang="en-US" altLang="ko-KR" dirty="0" smtClean="0"/>
            </a:lvl1pPr>
            <a:lvl2pPr>
              <a:defRPr lang="en-US" altLang="ko-KR" dirty="0" smtClean="0"/>
            </a:lvl2pPr>
            <a:lvl3pPr>
              <a:defRPr lang="en-US" altLang="ko-KR" dirty="0" smtClean="0"/>
            </a:lvl3pPr>
            <a:lvl4pPr>
              <a:defRPr lang="en-US" altLang="ko-KR" dirty="0" smtClean="0"/>
            </a:lvl4pPr>
            <a:lvl5pPr>
              <a:defRPr lang="ko-KR" altLang="en-US" dirty="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324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12"/>
          <p:cNvSpPr txBox="1">
            <a:spLocks noChangeArrowheads="1"/>
          </p:cNvSpPr>
          <p:nvPr/>
        </p:nvSpPr>
        <p:spPr bwMode="auto">
          <a:xfrm>
            <a:off x="4879975" y="6657975"/>
            <a:ext cx="1397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spcBef>
                <a:spcPct val="0"/>
              </a:spcBef>
            </a:pPr>
            <a:fld id="{A7D4E0D8-F6E8-4A40-AF0D-7885C9889FA1}" type="slidenum">
              <a:rPr kumimoji="0" lang="en-US" altLang="ko-KR" sz="900" b="0">
                <a:solidFill>
                  <a:srgbClr val="666666"/>
                </a:solidFill>
                <a:latin typeface="맑은 고딕" panose="020B0503020000020004" pitchFamily="50" charset="-127"/>
              </a:rPr>
              <a:pPr eaLnBrk="1" latinLnBrk="1" hangingPunct="1">
                <a:spcBef>
                  <a:spcPct val="0"/>
                </a:spcBef>
              </a:pPr>
              <a:t>‹#›</a:t>
            </a:fld>
            <a:endParaRPr kumimoji="0" lang="en-US" altLang="ko-KR" sz="900" b="0">
              <a:solidFill>
                <a:srgbClr val="666666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30" name="Text Box 18"/>
          <p:cNvSpPr txBox="1">
            <a:spLocks noChangeArrowheads="1"/>
          </p:cNvSpPr>
          <p:nvPr userDrawn="1"/>
        </p:nvSpPr>
        <p:spPr bwMode="auto">
          <a:xfrm>
            <a:off x="7376492" y="6613525"/>
            <a:ext cx="225702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889F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</a:pPr>
            <a:r>
              <a:rPr kumimoji="0" lang="en-US" altLang="ko-KR" sz="800" b="0">
                <a:solidFill>
                  <a:schemeClr val="tx1"/>
                </a:solidFill>
                <a:latin typeface="맑은 고딕" panose="020B0503020000020004" pitchFamily="50" charset="-127"/>
              </a:rPr>
              <a:t>© 2026. </a:t>
            </a:r>
            <a:r>
              <a:rPr kumimoji="0" lang="en-US" altLang="ko-KR" sz="1000" b="1">
                <a:solidFill>
                  <a:schemeClr val="tx1"/>
                </a:solidFill>
                <a:latin typeface="맑은 고딕" panose="020B0503020000020004" pitchFamily="50" charset="-127"/>
              </a:rPr>
              <a:t>mediaconet</a:t>
            </a:r>
            <a:r>
              <a:rPr kumimoji="0" lang="en-US" altLang="ko-KR" sz="800" b="0">
                <a:solidFill>
                  <a:schemeClr val="tx1"/>
                </a:solidFill>
                <a:latin typeface="맑은 고딕" panose="020B0503020000020004" pitchFamily="50" charset="-127"/>
              </a:rPr>
              <a:t> INC. all rights reserved.</a:t>
            </a:r>
            <a:endParaRPr kumimoji="0" lang="en-US" altLang="ko-KR" sz="800" b="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Line 25"/>
          <p:cNvSpPr>
            <a:spLocks noChangeShapeType="1"/>
          </p:cNvSpPr>
          <p:nvPr userDrawn="1"/>
        </p:nvSpPr>
        <p:spPr bwMode="auto">
          <a:xfrm>
            <a:off x="204556" y="6561348"/>
            <a:ext cx="9448800" cy="0"/>
          </a:xfrm>
          <a:prstGeom prst="lin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 bwMode="auto">
          <a:xfrm>
            <a:off x="204556" y="6587647"/>
            <a:ext cx="1580092" cy="244475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61" r:id="rId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749300" algn="l"/>
        </a:tabLst>
        <a:defRPr sz="1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749300" algn="l"/>
        </a:tabLst>
        <a:defRPr sz="16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749300" algn="l"/>
        </a:tabLst>
        <a:defRPr sz="16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749300" algn="l"/>
        </a:tabLst>
        <a:defRPr sz="16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749300" algn="l"/>
        </a:tabLst>
        <a:defRPr sz="16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tabLst>
          <a:tab pos="749300" algn="l"/>
        </a:tabLst>
        <a:defRPr sz="16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tabLst>
          <a:tab pos="749300" algn="l"/>
        </a:tabLst>
        <a:defRPr sz="16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tabLst>
          <a:tab pos="749300" algn="l"/>
        </a:tabLst>
        <a:defRPr sz="16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tabLst>
          <a:tab pos="749300" algn="l"/>
        </a:tabLst>
        <a:defRPr sz="16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Font typeface="Wingdings" panose="05000000000000000000" pitchFamily="2" charset="2"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latinLnBrk="1" hangingPunct="0">
        <a:spcBef>
          <a:spcPct val="25000"/>
        </a:spcBef>
        <a:spcAft>
          <a:spcPct val="15000"/>
        </a:spcAft>
        <a:buClr>
          <a:schemeClr val="accent2"/>
        </a:buClr>
        <a:buFont typeface="Arial" panose="020B0604020202020204" pitchFamily="34" charset="0"/>
        <a:buChar char="–"/>
        <a:defRPr kumimoji="1" kern="1200">
          <a:solidFill>
            <a:schemeClr val="tx1"/>
          </a:solidFill>
          <a:latin typeface="굴림" panose="020B0600000101010101" pitchFamily="50" charset="-127"/>
          <a:ea typeface="+mn-ea"/>
          <a:cs typeface="+mn-cs"/>
        </a:defRPr>
      </a:lvl2pPr>
      <a:lvl3pPr marL="9144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 kern="1200">
          <a:solidFill>
            <a:schemeClr val="tx1"/>
          </a:solidFill>
          <a:latin typeface="굴림" panose="020B0600000101010101" pitchFamily="50" charset="-127"/>
          <a:ea typeface="+mn-ea"/>
          <a:cs typeface="+mn-cs"/>
        </a:defRPr>
      </a:lvl3pPr>
      <a:lvl4pPr marL="1371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–"/>
        <a:defRPr kumimoji="1" kern="1200">
          <a:solidFill>
            <a:schemeClr val="tx1"/>
          </a:solidFill>
          <a:latin typeface="굴림" panose="020B0600000101010101" pitchFamily="50" charset="-127"/>
          <a:ea typeface="+mn-ea"/>
          <a:cs typeface="+mn-cs"/>
        </a:defRPr>
      </a:lvl4pPr>
      <a:lvl5pPr marL="18288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kumimoji="1" kern="1200">
          <a:solidFill>
            <a:schemeClr val="tx1"/>
          </a:solidFill>
          <a:latin typeface="굴림" panose="020B0600000101010101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7" Type="http://schemas.openxmlformats.org/officeDocument/2006/relationships/image" Target="../media/image116.jp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g"/><Relationship Id="rId5" Type="http://schemas.openxmlformats.org/officeDocument/2006/relationships/image" Target="../media/image114.jpg"/><Relationship Id="rId4" Type="http://schemas.openxmlformats.org/officeDocument/2006/relationships/image" Target="../media/image113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jpg"/><Relationship Id="rId4" Type="http://schemas.openxmlformats.org/officeDocument/2006/relationships/image" Target="../media/image11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jpg"/><Relationship Id="rId4" Type="http://schemas.openxmlformats.org/officeDocument/2006/relationships/image" Target="../media/image12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jpg"/><Relationship Id="rId4" Type="http://schemas.openxmlformats.org/officeDocument/2006/relationships/image" Target="../media/image139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chart" Target="../charts/char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/>
          <p:cNvSpPr>
            <a:spLocks noChangeArrowheads="1"/>
          </p:cNvSpPr>
          <p:nvPr/>
        </p:nvSpPr>
        <p:spPr bwMode="auto">
          <a:xfrm>
            <a:off x="1460612" y="4941168"/>
            <a:ext cx="198120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33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36000" rIns="36000" bIns="36000">
            <a:spAutoFit/>
          </a:bodyPr>
          <a:lstStyle>
            <a:lvl1pPr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 algn="ctr">
              <a:spcBef>
                <a:spcPct val="50000"/>
              </a:spcBef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kumimoji="0" lang="en-US" altLang="ko-KR">
                <a:solidFill>
                  <a:schemeClr val="tx1"/>
                </a:solidFill>
                <a:latin typeface="맑은 고딕" panose="020B0503020000020004" pitchFamily="50" charset="-127"/>
              </a:rPr>
              <a:t>2026.</a:t>
            </a:r>
            <a:r>
              <a:rPr kumimoji="0" lang="ko-KR" altLang="en-US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kumimoji="0" lang="en-US" altLang="ko-KR">
                <a:solidFill>
                  <a:schemeClr val="tx1"/>
                </a:solidFill>
                <a:latin typeface="맑은 고딕" panose="020B0503020000020004" pitchFamily="50" charset="-127"/>
              </a:rPr>
              <a:t>01.</a:t>
            </a:r>
            <a:r>
              <a:rPr kumimoji="0" lang="ko-KR" altLang="en-US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kumimoji="0" lang="en-US" altLang="ko-KR">
                <a:solidFill>
                  <a:schemeClr val="tx1"/>
                </a:solidFill>
                <a:latin typeface="맑은 고딕" panose="020B0503020000020004" pitchFamily="50" charset="-127"/>
              </a:rPr>
              <a:t>20</a:t>
            </a:r>
            <a:endParaRPr kumimoji="0" lang="en-US" altLang="ko-KR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화면설계서 초안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820E2-3F2D-0466-B929-90A80E60D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AE2DE67-2B40-7C92-5CBE-C0C973AA7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569735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MCA_040020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로그인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F62C13B-DC1C-1D5D-BEE2-1486907DF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5" y="808555"/>
            <a:ext cx="2579548" cy="5580620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C1EC3D-89FE-3790-5C1E-69B78ABC0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857198"/>
              </p:ext>
            </p:extLst>
          </p:nvPr>
        </p:nvGraphicFramePr>
        <p:xfrm>
          <a:off x="5558322" y="718141"/>
          <a:ext cx="4219213" cy="5653239"/>
        </p:xfrm>
        <a:graphic>
          <a:graphicData uri="http://schemas.openxmlformats.org/drawingml/2006/table">
            <a:tbl>
              <a:tblPr/>
              <a:tblGrid>
                <a:gridCol w="382913">
                  <a:extLst>
                    <a:ext uri="{9D8B030D-6E8A-4147-A177-3AD203B41FA5}">
                      <a16:colId xmlns:a16="http://schemas.microsoft.com/office/drawing/2014/main" val="2204740613"/>
                    </a:ext>
                  </a:extLst>
                </a:gridCol>
                <a:gridCol w="1301903">
                  <a:extLst>
                    <a:ext uri="{9D8B030D-6E8A-4147-A177-3AD203B41FA5}">
                      <a16:colId xmlns:a16="http://schemas.microsoft.com/office/drawing/2014/main" val="924428474"/>
                    </a:ext>
                  </a:extLst>
                </a:gridCol>
                <a:gridCol w="2534397">
                  <a:extLst>
                    <a:ext uri="{9D8B030D-6E8A-4147-A177-3AD203B41FA5}">
                      <a16:colId xmlns:a16="http://schemas.microsoft.com/office/drawing/2014/main" val="1607285830"/>
                    </a:ext>
                  </a:extLst>
                </a:gridCol>
              </a:tblGrid>
              <a:tr h="2892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번호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항목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상세 설명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59891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문의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요청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FF0000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37346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뒤로가기 버튼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이전 화면으로 이동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887771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이메일 입력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 타입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텍스트 박스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플레이스홀더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이메일을 입력해주세요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유효성 검사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]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미입력 시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이메일을 입력해주세요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형식 오류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올바른 이메일 형식을 입력해주세요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593702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비밀번호 입력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 타입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텍스트 박스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마스킹 처리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플레이스홀더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비밀번호를 입력해주세요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유효성 검사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]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미입력 시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비밀번호를 입력해주세요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274414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자동로그인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 타입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체크박스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선택 시 기기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브라우저에 정보를 저장하여 다음 접속 시 자동 로그인 처리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515224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로그인 버튼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상태 값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이메일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비밀번호 정상 입력 시 버튼 활성화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동작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로그인 요청 실행 및 성공 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[03-01]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홈화면으로 이동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서버 피드백 유효성 검사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]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이메일 미등록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등록되지 않은 이메일입니다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비밀번호 불일치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비밀번호가 올바르지 않습니다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210585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6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아이디 찾기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[02-05]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아이디찾기 화면으로 이동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549232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7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비밀번호 찾기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[02-07]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비밀번호찾기 화면으로 이동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435787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8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회원가입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[02-03]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회원가입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_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메인 화면으로 이동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928571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9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7978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8CEED-1D9A-6583-46B1-9B8503F2B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DF90F0D-9ED8-F566-38FF-0B25F9EBA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270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이벤트 리워드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지급 관리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78C0B9E-4C45-89EC-3FE7-976A5E559724}"/>
              </a:ext>
            </a:extLst>
          </p:cNvPr>
          <p:cNvGraphicFramePr>
            <a:graphicFrameLocks noGrp="1"/>
          </p:cNvGraphicFramePr>
          <p:nvPr/>
        </p:nvGraphicFramePr>
        <p:xfrm>
          <a:off x="1119625" y="4802436"/>
          <a:ext cx="4500496" cy="251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51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5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6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7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10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1246CE9-6041-E3E4-CEBB-018C998F4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104098"/>
              </p:ext>
            </p:extLst>
          </p:nvPr>
        </p:nvGraphicFramePr>
        <p:xfrm>
          <a:off x="189048" y="2449083"/>
          <a:ext cx="6528148" cy="1929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6626">
                  <a:extLst>
                    <a:ext uri="{9D8B030D-6E8A-4147-A177-3AD203B41FA5}">
                      <a16:colId xmlns:a16="http://schemas.microsoft.com/office/drawing/2014/main" val="891786397"/>
                    </a:ext>
                  </a:extLst>
                </a:gridCol>
                <a:gridCol w="1124114">
                  <a:extLst>
                    <a:ext uri="{9D8B030D-6E8A-4147-A177-3AD203B41FA5}">
                      <a16:colId xmlns:a16="http://schemas.microsoft.com/office/drawing/2014/main" val="1521794674"/>
                    </a:ext>
                  </a:extLst>
                </a:gridCol>
                <a:gridCol w="857376">
                  <a:extLst>
                    <a:ext uri="{9D8B030D-6E8A-4147-A177-3AD203B41FA5}">
                      <a16:colId xmlns:a16="http://schemas.microsoft.com/office/drawing/2014/main" val="2058622344"/>
                    </a:ext>
                  </a:extLst>
                </a:gridCol>
                <a:gridCol w="857376">
                  <a:extLst>
                    <a:ext uri="{9D8B030D-6E8A-4147-A177-3AD203B41FA5}">
                      <a16:colId xmlns:a16="http://schemas.microsoft.com/office/drawing/2014/main" val="3971977568"/>
                    </a:ext>
                  </a:extLst>
                </a:gridCol>
                <a:gridCol w="857376">
                  <a:extLst>
                    <a:ext uri="{9D8B030D-6E8A-4147-A177-3AD203B41FA5}">
                      <a16:colId xmlns:a16="http://schemas.microsoft.com/office/drawing/2014/main" val="4190304243"/>
                    </a:ext>
                  </a:extLst>
                </a:gridCol>
                <a:gridCol w="952640">
                  <a:extLst>
                    <a:ext uri="{9D8B030D-6E8A-4147-A177-3AD203B41FA5}">
                      <a16:colId xmlns:a16="http://schemas.microsoft.com/office/drawing/2014/main" val="206167099"/>
                    </a:ext>
                  </a:extLst>
                </a:gridCol>
                <a:gridCol w="952640">
                  <a:extLst>
                    <a:ext uri="{9D8B030D-6E8A-4147-A177-3AD203B41FA5}">
                      <a16:colId xmlns:a16="http://schemas.microsoft.com/office/drawing/2014/main" val="1817883433"/>
                    </a:ext>
                  </a:extLst>
                </a:gridCol>
              </a:tblGrid>
              <a:tr h="530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이벤트 </a:t>
                      </a:r>
                      <a:r>
                        <a:rPr lang="en-US" altLang="ko-KR" sz="800" b="1"/>
                        <a:t>ID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이벤트 명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이벤트 대상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리워드 종류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리워드량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이벤트 기간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지급날짜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947836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1</a:t>
                      </a:r>
                      <a:endParaRPr lang="ko-KR" altLang="en-US" sz="800" b="1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봄맞이 이벤트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전 회원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포인트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2026-01-15 ~ 2026-01-30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2026-01-30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봄맞이 이벤트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전 회원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포인트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 ~ 2026-01-30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2026-01-30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3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봄맞이 이벤트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전 회원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포인트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 ~ 2026-01-30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2026-01-30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4</a:t>
                      </a:r>
                      <a:endParaRPr lang="ko-KR" altLang="en-US" sz="800" b="1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봄맞이 이벤트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전 회원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포인트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 ~ 2026-01-30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2026-01-30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5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봄맞이 이벤트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전 회원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포인트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 ~ 2026-01-30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2026-01-30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CE21635-3F4F-1507-792E-6BF5CFBA8446}"/>
              </a:ext>
            </a:extLst>
          </p:cNvPr>
          <p:cNvSpPr/>
          <p:nvPr/>
        </p:nvSpPr>
        <p:spPr bwMode="auto">
          <a:xfrm>
            <a:off x="67796" y="746455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이벤트 리워드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지급 관리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E8D6F98-3F29-11F8-3870-6871729C6FEB}"/>
              </a:ext>
            </a:extLst>
          </p:cNvPr>
          <p:cNvCxnSpPr/>
          <p:nvPr/>
        </p:nvCxnSpPr>
        <p:spPr bwMode="auto">
          <a:xfrm>
            <a:off x="164468" y="998483"/>
            <a:ext cx="6552728" cy="0"/>
          </a:xfrm>
          <a:prstGeom prst="line">
            <a:avLst/>
          </a:prstGeom>
          <a:solidFill>
            <a:srgbClr val="5F5F5F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CF7B543-1F71-7038-F651-8A3625740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460519"/>
              </p:ext>
            </p:extLst>
          </p:nvPr>
        </p:nvGraphicFramePr>
        <p:xfrm>
          <a:off x="6861212" y="656683"/>
          <a:ext cx="2916324" cy="3000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*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이벤트 리워드는 어떤 방식으로 지급이 되는지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 -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포인트만 있는것인지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 -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이벤트 등록시 리워드를 등록할 것인지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 -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확정후 상세화면 작성</a:t>
                      </a:r>
                      <a:endParaRPr lang="en-US" altLang="ko-KR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9646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4C583-A909-E303-B890-35DFB42C3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B538453-57BD-94A4-EAC0-FDB5C12F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992542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운영자 관리</a:t>
                      </a:r>
                      <a:r>
                        <a:rPr lang="en-US" altLang="ko-KR" sz="9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&gt;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7194EA9-0052-8E05-345C-FF1947DDB98E}"/>
              </a:ext>
            </a:extLst>
          </p:cNvPr>
          <p:cNvGraphicFramePr>
            <a:graphicFrameLocks noGrp="1"/>
          </p:cNvGraphicFramePr>
          <p:nvPr/>
        </p:nvGraphicFramePr>
        <p:xfrm>
          <a:off x="1068381" y="3990456"/>
          <a:ext cx="4500496" cy="251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51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5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6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7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10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63EDE5-586F-7715-244A-E2BD009F7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775275"/>
              </p:ext>
            </p:extLst>
          </p:nvPr>
        </p:nvGraphicFramePr>
        <p:xfrm>
          <a:off x="164466" y="2359010"/>
          <a:ext cx="6552475" cy="159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7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848">
                  <a:extLst>
                    <a:ext uri="{9D8B030D-6E8A-4147-A177-3AD203B41FA5}">
                      <a16:colId xmlns:a16="http://schemas.microsoft.com/office/drawing/2014/main" val="3654363567"/>
                    </a:ext>
                  </a:extLst>
                </a:gridCol>
                <a:gridCol w="1578333">
                  <a:extLst>
                    <a:ext uri="{9D8B030D-6E8A-4147-A177-3AD203B41FA5}">
                      <a16:colId xmlns:a16="http://schemas.microsoft.com/office/drawing/2014/main" val="1384699641"/>
                    </a:ext>
                  </a:extLst>
                </a:gridCol>
                <a:gridCol w="717424">
                  <a:extLst>
                    <a:ext uri="{9D8B030D-6E8A-4147-A177-3AD203B41FA5}">
                      <a16:colId xmlns:a16="http://schemas.microsoft.com/office/drawing/2014/main" val="2662136987"/>
                    </a:ext>
                  </a:extLst>
                </a:gridCol>
                <a:gridCol w="1387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이름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이메일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전화번호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상태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가입일시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 err="1"/>
                        <a:t>등록일시</a:t>
                      </a:r>
                      <a:r>
                        <a:rPr lang="en-US" altLang="ko-KR" sz="800" b="1" dirty="0"/>
                        <a:t>)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관리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박회원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abc.@gmail.com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010-1111-2222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정상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2022-01-30 05:30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김회원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abc.@gmail.com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010-1111-2222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정상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2022-01-30 05:30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이회원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abc.@gmail.com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010-1111-2222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탈퇴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2022-01-30 05:30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최회원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abc.@gmail.com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010-1111-2222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정상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2022-01-30 05:30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안회원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abc.@gmail.com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010-1111-2222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탈퇴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2022-01-30 05:30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061939E4-6BE6-3B8B-5A0E-D75CCBD2EB58}"/>
              </a:ext>
            </a:extLst>
          </p:cNvPr>
          <p:cNvSpPr/>
          <p:nvPr/>
        </p:nvSpPr>
        <p:spPr bwMode="auto">
          <a:xfrm>
            <a:off x="67796" y="746455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운영자 관리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3BC4862-B49F-BDCA-63E8-4B35CD822B03}"/>
              </a:ext>
            </a:extLst>
          </p:cNvPr>
          <p:cNvSpPr/>
          <p:nvPr/>
        </p:nvSpPr>
        <p:spPr bwMode="auto">
          <a:xfrm>
            <a:off x="6221462" y="2684307"/>
            <a:ext cx="387722" cy="16450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탈퇴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5228FDF-98BE-DD2D-3A9E-4812C049DDEB}"/>
              </a:ext>
            </a:extLst>
          </p:cNvPr>
          <p:cNvSpPr/>
          <p:nvPr/>
        </p:nvSpPr>
        <p:spPr bwMode="auto">
          <a:xfrm>
            <a:off x="6221462" y="2936335"/>
            <a:ext cx="387722" cy="16450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ko-KR" altLang="en-US" sz="700" b="0">
                <a:solidFill>
                  <a:schemeClr val="tx1"/>
                </a:solidFill>
              </a:rPr>
              <a:t>탈퇴</a:t>
            </a:r>
            <a:endParaRPr kumimoji="1" lang="ko-KR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3381CA38-9D26-BE69-8DA9-F093DD8766FA}"/>
              </a:ext>
            </a:extLst>
          </p:cNvPr>
          <p:cNvSpPr/>
          <p:nvPr/>
        </p:nvSpPr>
        <p:spPr bwMode="auto">
          <a:xfrm>
            <a:off x="6221462" y="3200732"/>
            <a:ext cx="387722" cy="16450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ko-KR" altLang="en-US" sz="700" b="0">
                <a:solidFill>
                  <a:schemeClr val="tx1"/>
                </a:solidFill>
              </a:rPr>
              <a:t>탈퇴</a:t>
            </a:r>
            <a:endParaRPr kumimoji="1" lang="ko-KR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5DD775A7-9D19-59EC-E295-C6CF1C1661D8}"/>
              </a:ext>
            </a:extLst>
          </p:cNvPr>
          <p:cNvSpPr/>
          <p:nvPr/>
        </p:nvSpPr>
        <p:spPr bwMode="auto">
          <a:xfrm>
            <a:off x="6221462" y="3729526"/>
            <a:ext cx="387722" cy="16450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ko-KR" altLang="en-US" sz="700" b="0">
                <a:solidFill>
                  <a:schemeClr val="tx1"/>
                </a:solidFill>
              </a:rPr>
              <a:t>탈퇴</a:t>
            </a:r>
            <a:endParaRPr kumimoji="1" lang="ko-KR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24DEEC8-81E0-B030-7283-62A0825A888B}"/>
              </a:ext>
            </a:extLst>
          </p:cNvPr>
          <p:cNvCxnSpPr/>
          <p:nvPr/>
        </p:nvCxnSpPr>
        <p:spPr bwMode="auto">
          <a:xfrm>
            <a:off x="164468" y="998483"/>
            <a:ext cx="6552728" cy="0"/>
          </a:xfrm>
          <a:prstGeom prst="line">
            <a:avLst/>
          </a:prstGeom>
          <a:solidFill>
            <a:srgbClr val="5F5F5F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EFF84B-DE14-45C5-A8E5-994F23C5862C}"/>
              </a:ext>
            </a:extLst>
          </p:cNvPr>
          <p:cNvSpPr/>
          <p:nvPr/>
        </p:nvSpPr>
        <p:spPr bwMode="auto">
          <a:xfrm>
            <a:off x="870440" y="770323"/>
            <a:ext cx="1843945" cy="216000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총 운영자수</a:t>
            </a: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: 3</a:t>
            </a:r>
            <a:r>
              <a:rPr kumimoji="1" lang="ko-KR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명 탈퇴</a:t>
            </a: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: 0</a:t>
            </a:r>
            <a:r>
              <a:rPr kumimoji="1" lang="ko-KR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CA389B42-DB48-CC90-446E-26D42B958489}"/>
              </a:ext>
            </a:extLst>
          </p:cNvPr>
          <p:cNvSpPr/>
          <p:nvPr/>
        </p:nvSpPr>
        <p:spPr bwMode="auto">
          <a:xfrm>
            <a:off x="5075070" y="1081307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검색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6A2F197-9B5C-C063-A544-C9FD2F2AE506}"/>
              </a:ext>
            </a:extLst>
          </p:cNvPr>
          <p:cNvSpPr/>
          <p:nvPr/>
        </p:nvSpPr>
        <p:spPr bwMode="auto">
          <a:xfrm>
            <a:off x="4133793" y="1081307"/>
            <a:ext cx="864096" cy="214459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F59046D-EDA4-D753-451B-4368DAE19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076678"/>
              </p:ext>
            </p:extLst>
          </p:nvPr>
        </p:nvGraphicFramePr>
        <p:xfrm>
          <a:off x="6861212" y="656682"/>
          <a:ext cx="2916324" cy="3301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*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운영자가 몇명 안되면 별도로 필요한지 문의</a:t>
                      </a:r>
                      <a:endParaRPr lang="en-US" altLang="ko-KR" sz="800" b="0">
                        <a:solidFill>
                          <a:srgbClr val="D727CA"/>
                        </a:solidFill>
                      </a:endParaRPr>
                    </a:p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*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등급을 관리해야 하는지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.</a:t>
                      </a:r>
                      <a:endParaRPr lang="en-US" altLang="ko-KR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2AEE3DD2-75C3-7790-FD1B-E961F91D2A9D}"/>
              </a:ext>
            </a:extLst>
          </p:cNvPr>
          <p:cNvSpPr/>
          <p:nvPr/>
        </p:nvSpPr>
        <p:spPr bwMode="auto">
          <a:xfrm>
            <a:off x="5781090" y="2060909"/>
            <a:ext cx="900100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운영자</a:t>
            </a:r>
            <a:r>
              <a:rPr kumimoji="1" lang="ko-KR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73770418-63D3-14EC-8B7D-C6B152879A8A}"/>
              </a:ext>
            </a:extLst>
          </p:cNvPr>
          <p:cNvSpPr/>
          <p:nvPr/>
        </p:nvSpPr>
        <p:spPr bwMode="auto">
          <a:xfrm>
            <a:off x="6221462" y="3477726"/>
            <a:ext cx="387722" cy="16450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ko-KR" altLang="en-US" sz="700" b="0">
                <a:solidFill>
                  <a:schemeClr val="tx1"/>
                </a:solidFill>
              </a:rPr>
              <a:t>탈퇴</a:t>
            </a:r>
            <a:endParaRPr kumimoji="1" lang="ko-KR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31">
            <a:extLst>
              <a:ext uri="{FF2B5EF4-FFF2-40B4-BE49-F238E27FC236}">
                <a16:creationId xmlns:a16="http://schemas.microsoft.com/office/drawing/2014/main" id="{82025F8B-6DB3-1F93-18BC-FB420FA9A7F9}"/>
              </a:ext>
            </a:extLst>
          </p:cNvPr>
          <p:cNvSpPr/>
          <p:nvPr/>
        </p:nvSpPr>
        <p:spPr bwMode="auto">
          <a:xfrm>
            <a:off x="5922526" y="1081307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검색초기화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881356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3DA0B-F1F6-A4A8-892A-A9560E450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6D51A9D-D404-C8B4-5892-D1A116FFA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76454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운영자 관리</a:t>
                      </a:r>
                      <a:r>
                        <a:rPr lang="en-US" altLang="ko-KR" sz="9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회원등록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2F6E306-651F-1BFC-1BB5-D49C505109D6}"/>
              </a:ext>
            </a:extLst>
          </p:cNvPr>
          <p:cNvSpPr/>
          <p:nvPr/>
        </p:nvSpPr>
        <p:spPr bwMode="auto">
          <a:xfrm>
            <a:off x="86991" y="788551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운영자 관리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BEF194F-C5BB-9806-C5E9-67651E068226}"/>
              </a:ext>
            </a:extLst>
          </p:cNvPr>
          <p:cNvGraphicFramePr>
            <a:graphicFrameLocks noGrp="1"/>
          </p:cNvGraphicFramePr>
          <p:nvPr/>
        </p:nvGraphicFramePr>
        <p:xfrm>
          <a:off x="6861212" y="656686"/>
          <a:ext cx="2916324" cy="34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DD988B7-5579-AEF1-D72F-E1917A09F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027988"/>
              </p:ext>
            </p:extLst>
          </p:nvPr>
        </p:nvGraphicFramePr>
        <p:xfrm>
          <a:off x="236476" y="1268760"/>
          <a:ext cx="6192688" cy="20485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이름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가입일</a:t>
                      </a:r>
                      <a:endParaRPr lang="ko-KR" altLang="en-US" sz="800" b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이메일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휴대폰 번호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회원상태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가입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42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E1A2156-33F3-8CBF-BB56-8CF5EFBA7332}"/>
              </a:ext>
            </a:extLst>
          </p:cNvPr>
          <p:cNvSpPr/>
          <p:nvPr/>
        </p:nvSpPr>
        <p:spPr bwMode="auto">
          <a:xfrm>
            <a:off x="1301274" y="1367628"/>
            <a:ext cx="1800000" cy="324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홍길동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F535DC7B-887D-794F-8270-024B39404E00}"/>
              </a:ext>
            </a:extLst>
          </p:cNvPr>
          <p:cNvSpPr/>
          <p:nvPr/>
        </p:nvSpPr>
        <p:spPr bwMode="auto">
          <a:xfrm>
            <a:off x="3692860" y="602128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등록</a:t>
            </a:r>
            <a:r>
              <a:rPr lang="en-US" altLang="ko-KR" sz="800" b="0" dirty="0">
                <a:solidFill>
                  <a:schemeClr val="tx1"/>
                </a:solidFill>
              </a:rPr>
              <a:t>/</a:t>
            </a:r>
            <a:r>
              <a:rPr lang="ko-KR" altLang="en-US" sz="800" b="0" dirty="0">
                <a:solidFill>
                  <a:schemeClr val="tx1"/>
                </a:solidFill>
              </a:rPr>
              <a:t>수정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D0176ED-E9C3-B424-424D-C145E323935C}"/>
              </a:ext>
            </a:extLst>
          </p:cNvPr>
          <p:cNvSpPr/>
          <p:nvPr/>
        </p:nvSpPr>
        <p:spPr bwMode="auto">
          <a:xfrm>
            <a:off x="2254391" y="602128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목록으로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60D69F9-D9B4-EA6A-62A6-0CF7E19725E9}"/>
              </a:ext>
            </a:extLst>
          </p:cNvPr>
          <p:cNvSpPr/>
          <p:nvPr/>
        </p:nvSpPr>
        <p:spPr bwMode="auto">
          <a:xfrm>
            <a:off x="4527853" y="1374310"/>
            <a:ext cx="1800000" cy="324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ko-KR" sz="8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2026-01-15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" name="모서리가 둥근 직사각형 12">
            <a:extLst>
              <a:ext uri="{FF2B5EF4-FFF2-40B4-BE49-F238E27FC236}">
                <a16:creationId xmlns:a16="http://schemas.microsoft.com/office/drawing/2014/main" id="{FA3357C5-C8B2-3440-0C4B-0D84601B8EEA}"/>
              </a:ext>
            </a:extLst>
          </p:cNvPr>
          <p:cNvSpPr/>
          <p:nvPr/>
        </p:nvSpPr>
        <p:spPr bwMode="auto">
          <a:xfrm>
            <a:off x="4527853" y="1857300"/>
            <a:ext cx="1800000" cy="324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010-1111-2222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31350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7057B-79B7-AB75-1239-634CFA53E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F8888B5-1C01-89A8-2A45-259916172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83710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MCA_040030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회원가입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8E51B36-A230-39EF-CD9F-E22B338B5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4" y="631257"/>
            <a:ext cx="2382911" cy="5739303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27562-17F1-2675-CD39-BCF266648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527052"/>
              </p:ext>
            </p:extLst>
          </p:nvPr>
        </p:nvGraphicFramePr>
        <p:xfrm>
          <a:off x="3044788" y="764704"/>
          <a:ext cx="6552727" cy="5445251"/>
        </p:xfrm>
        <a:graphic>
          <a:graphicData uri="http://schemas.openxmlformats.org/drawingml/2006/table">
            <a:tbl>
              <a:tblPr/>
              <a:tblGrid>
                <a:gridCol w="355373">
                  <a:extLst>
                    <a:ext uri="{9D8B030D-6E8A-4147-A177-3AD203B41FA5}">
                      <a16:colId xmlns:a16="http://schemas.microsoft.com/office/drawing/2014/main" val="2204740613"/>
                    </a:ext>
                  </a:extLst>
                </a:gridCol>
                <a:gridCol w="1084787">
                  <a:extLst>
                    <a:ext uri="{9D8B030D-6E8A-4147-A177-3AD203B41FA5}">
                      <a16:colId xmlns:a16="http://schemas.microsoft.com/office/drawing/2014/main" val="924428474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1607285830"/>
                    </a:ext>
                  </a:extLst>
                </a:gridCol>
                <a:gridCol w="2520279">
                  <a:extLst>
                    <a:ext uri="{9D8B030D-6E8A-4147-A177-3AD203B41FA5}">
                      <a16:colId xmlns:a16="http://schemas.microsoft.com/office/drawing/2014/main" val="4262668032"/>
                    </a:ext>
                  </a:extLst>
                </a:gridCol>
              </a:tblGrid>
              <a:tr h="108392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번호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항목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상세 설명 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  [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유효성 검사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] 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59891"/>
                  </a:ext>
                </a:extLst>
              </a:tr>
              <a:tr h="108392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문의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요청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* SNS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회원가입을 해도 본화면을 통해 회원가입 절차 진행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.</a:t>
                      </a:r>
                      <a:endParaRPr lang="ko-KR" altLang="en-US" sz="900">
                        <a:solidFill>
                          <a:srgbClr val="FF0000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FF0000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37346"/>
                  </a:ext>
                </a:extLst>
              </a:tr>
              <a:tr h="33613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화면 목적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서비스 이용 혜택을 제공할 목적으로 신규 회원가입을 진행하는 화면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계정 정보 입력 및 약관 동의 절차를 통해 신규 회원을 확보하고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필수 정보 등의 수집을 담당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09765"/>
                  </a:ext>
                </a:extLst>
              </a:tr>
              <a:tr h="4178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주요기능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이메일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네트워크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생년월일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성별 등 개인 정보 입력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휴대폰 번호 인증을 통한 본인 확인 절차 수행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(SMS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발송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번호 확인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약관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이용약관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개인정보처리방침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동의 처리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회원 등록 절차 완료 시 가입 완료 안내 및 주요 정보 노출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237604"/>
                  </a:ext>
                </a:extLst>
              </a:tr>
              <a:tr h="4178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이메일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입력형태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텍스트박스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문자열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길이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6~50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자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내용범위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영문 대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소문자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숫자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., -, _, @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플레이스홀더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이메일을 입력해주세요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형식오류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올바른 이메일 형식을 입력해주세요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미입력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이메일을 입력해주세요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중복확인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이미 가입된 주소입니다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</a:p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744737"/>
                  </a:ext>
                </a:extLst>
              </a:tr>
              <a:tr h="4178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비밀번호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입력형태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텍스트 박스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마스킹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문자열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길이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8~20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자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내용범위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영문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숫자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특수문자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플레이스홀더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비밀번호를 입력해 주세요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내용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영문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숫자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특수문자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 : "8~20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자의 영문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숫자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특수문자를 조합해주세요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미입력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비밀번호를 입력해주세요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  <a:endParaRPr lang="en-US" altLang="ko-KR" sz="900" u="sng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885580"/>
                  </a:ext>
                </a:extLst>
              </a:tr>
              <a:tr h="4178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2.1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비밀번호 확인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입력형태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텍스트 박스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마스킹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문자열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길이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8~20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자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내용범위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비밀번호와 동일한 문자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플레이스홀더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비밀번호를 다시 입력해주세요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불일치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비밀번호가 일치하지 않습니다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미입력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비밀번호를 입력해 주세요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755841"/>
                  </a:ext>
                </a:extLst>
              </a:tr>
              <a:tr h="49965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이름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입력형태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텍스트 박스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문자열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길이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2~20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자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내용범위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한글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완성형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영문 대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소문자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특수문자 제외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플레이스홀더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이름을 입력하세요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미입력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이름을 입력해주세요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형식오류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이름은 한글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영문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2~20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자로 입력하세요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830866"/>
                  </a:ext>
                </a:extLst>
              </a:tr>
              <a:tr h="33613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생년월일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입력형태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드롭다운 박스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(1900~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현재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(1~12),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일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(1~31)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미입력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생년월일을 선택해주세요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</a:p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5118461"/>
                  </a:ext>
                </a:extLst>
              </a:tr>
              <a:tr h="33613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성별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입력형태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라디오 버튼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남자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여자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디폴트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미선택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미입력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성별을 선택해주세요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1826927"/>
                  </a:ext>
                </a:extLst>
              </a:tr>
              <a:tr h="336131">
                <a:tc gridSpan="4"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다음페이지에 이어집니다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359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096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4AA5F-38F5-3653-F077-A1CDAB3FF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9A29ACD-D159-AFDC-C70F-E362FC427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379763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MCA_040030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회원가입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0F5FE87-CD33-CC6C-40D6-FC818C42C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4" y="631257"/>
            <a:ext cx="2382911" cy="5739303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CA67AFA-4546-8248-054B-690E7A7B3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203493"/>
              </p:ext>
            </p:extLst>
          </p:nvPr>
        </p:nvGraphicFramePr>
        <p:xfrm>
          <a:off x="3044788" y="764704"/>
          <a:ext cx="6552727" cy="5292589"/>
        </p:xfrm>
        <a:graphic>
          <a:graphicData uri="http://schemas.openxmlformats.org/drawingml/2006/table">
            <a:tbl>
              <a:tblPr/>
              <a:tblGrid>
                <a:gridCol w="355373">
                  <a:extLst>
                    <a:ext uri="{9D8B030D-6E8A-4147-A177-3AD203B41FA5}">
                      <a16:colId xmlns:a16="http://schemas.microsoft.com/office/drawing/2014/main" val="2204740613"/>
                    </a:ext>
                  </a:extLst>
                </a:gridCol>
                <a:gridCol w="1084787">
                  <a:extLst>
                    <a:ext uri="{9D8B030D-6E8A-4147-A177-3AD203B41FA5}">
                      <a16:colId xmlns:a16="http://schemas.microsoft.com/office/drawing/2014/main" val="924428474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1607285830"/>
                    </a:ext>
                  </a:extLst>
                </a:gridCol>
                <a:gridCol w="2520279">
                  <a:extLst>
                    <a:ext uri="{9D8B030D-6E8A-4147-A177-3AD203B41FA5}">
                      <a16:colId xmlns:a16="http://schemas.microsoft.com/office/drawing/2014/main" val="4262668032"/>
                    </a:ext>
                  </a:extLst>
                </a:gridCol>
              </a:tblGrid>
              <a:tr h="22592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번호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항목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상세 설명 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  [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유효성 검사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] 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59891"/>
                  </a:ext>
                </a:extLst>
              </a:tr>
              <a:tr h="22592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문의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요청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FF0000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FF0000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37346"/>
                  </a:ext>
                </a:extLst>
              </a:tr>
              <a:tr h="67037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6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휴대폰 번호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입력형태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텍스트 박스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숫자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길이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10~11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자리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플레이스홀더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휴대폰번호를 입력하세요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226329"/>
                  </a:ext>
                </a:extLst>
              </a:tr>
              <a:tr h="81852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6.1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인증 번호 발송 버튼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휴대폰 번호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10~11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자리가 입력 완료 시 버튼 활성화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입력한 휴대폰 번호로 인증 번호 발송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안내 메시지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(00:00)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까지 카카오 알림톡 혹은 일반 문자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(SMS)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로 인증 번호가 발송됩니다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이미 인증된 번호일 경우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이미 가입된 전화번호입니다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080284"/>
                  </a:ext>
                </a:extLst>
              </a:tr>
              <a:tr h="67037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7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인증 번호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입력형태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텍스트 박스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숫자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길이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6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자리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플레이스홀더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인증 번호를 입력하세요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불일치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인증 번호가 일치하지 않습니다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유효 시간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타이머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만료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인증 시간이 경과하였습니다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다시 요청해주세요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274414"/>
                  </a:ext>
                </a:extLst>
              </a:tr>
              <a:tr h="67037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7.1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인증 확인 버튼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6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자리 타이핑 완료 시 입력값 검증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타이머 제한 시간 내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결과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일치 시 내용 삭제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불일치 시 붉은 색 안내 문구 노출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515224"/>
                  </a:ext>
                </a:extLst>
              </a:tr>
              <a:tr h="22592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8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전체 동의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체크박스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하단 선택 사항에 대한 일괄 체크 상태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549232"/>
                  </a:ext>
                </a:extLst>
              </a:tr>
              <a:tr h="81852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9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약관 동의 체크박스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필수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이용약관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개인정보 수집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이용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본인 확인 서비스 이용 동의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선택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개인정보 마케팅 활용 동의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각 항목 클릭 시 약관 상세 보기 팝업 혹은 새창 실행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필수 항목 미체크 시 가입 버튼 비활성화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필수 약관에 동의하여 가입할 수 있습니다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435787"/>
                  </a:ext>
                </a:extLst>
              </a:tr>
              <a:tr h="96667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10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가입하기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모든 항목 유효성 검사 통과 시 버튼 활성화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DB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정보 추가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세션 생성 및 가입 완료 안내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성명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연락처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아이디 노출 및 메인 이동 버튼 제공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에러 시 고객지원센터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(02-3415-XXXX)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안내</a:t>
                      </a: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2000" marR="72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9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984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9B1B-A07A-EB47-D610-E088513A5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60B6F1A-7120-0DE3-4EFC-98AA8D5BD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373480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MCA_040040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회원가입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완료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BC8D815-D7E0-0312-0446-23D8E0F3CC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728700"/>
            <a:ext cx="2266415" cy="57606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60C2E5-D98D-8789-80D6-262277701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52" y="737915"/>
            <a:ext cx="3400378" cy="183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16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8F9EA-A1AB-C217-1F7B-83955DCBA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0C8C3EB-4592-53EB-012E-9B9272392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871669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MCA_040050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아이디찾기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0BE8AB1-D715-F93B-EADB-8ED8C896E7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716" y="764704"/>
            <a:ext cx="2252251" cy="5724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E31BFF-81E1-9545-B06D-EA30D3A7F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00" y="764704"/>
            <a:ext cx="2933537" cy="58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62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F3302-E5F6-D3B4-C40A-8E0758109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A492AB8-577A-5458-4059-00F94EC93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651011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MCA_040060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아이디찾기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결과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3B2D93A-71E6-5380-6392-83EEAEE86F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20" y="796799"/>
            <a:ext cx="2197128" cy="55845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B7C9FB-0895-E4D3-A78E-96B20D67A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08" y="728700"/>
            <a:ext cx="3770497" cy="47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23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9C0D1-FF64-76B5-1C80-97C8A7F84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46DDA7-2AA6-8643-3F66-F4A2A3118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444373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MCA_040070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비밀번호찾기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0846191-9C2A-148A-9D50-0392DAC4B6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2" y="692696"/>
            <a:ext cx="2223921" cy="5652628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6AA884D-DF00-2AC0-49E9-14B6C70A8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768451"/>
              </p:ext>
            </p:extLst>
          </p:nvPr>
        </p:nvGraphicFramePr>
        <p:xfrm>
          <a:off x="4124908" y="692696"/>
          <a:ext cx="5544615" cy="5242026"/>
        </p:xfrm>
        <a:graphic>
          <a:graphicData uri="http://schemas.openxmlformats.org/drawingml/2006/table">
            <a:tbl>
              <a:tblPr/>
              <a:tblGrid>
                <a:gridCol w="503199">
                  <a:extLst>
                    <a:ext uri="{9D8B030D-6E8A-4147-A177-3AD203B41FA5}">
                      <a16:colId xmlns:a16="http://schemas.microsoft.com/office/drawing/2014/main" val="2204740613"/>
                    </a:ext>
                  </a:extLst>
                </a:gridCol>
                <a:gridCol w="1188989">
                  <a:extLst>
                    <a:ext uri="{9D8B030D-6E8A-4147-A177-3AD203B41FA5}">
                      <a16:colId xmlns:a16="http://schemas.microsoft.com/office/drawing/2014/main" val="924428474"/>
                    </a:ext>
                  </a:extLst>
                </a:gridCol>
                <a:gridCol w="3852427">
                  <a:extLst>
                    <a:ext uri="{9D8B030D-6E8A-4147-A177-3AD203B41FA5}">
                      <a16:colId xmlns:a16="http://schemas.microsoft.com/office/drawing/2014/main" val="1607285830"/>
                    </a:ext>
                  </a:extLst>
                </a:gridCol>
              </a:tblGrid>
              <a:tr h="2892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번호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항목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상세 설명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59891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문의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요청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FF0000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37346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화면 목적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사용자가 아이디 또는 이메일을 잊어버렸을 때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등록된 휴대폰 인증을 통해 본인 확인 후 비밀번호 재설정 절차로 진입하기 위한 화면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245060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주요기능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아이디 또는 이메일 입력을 통한 계정 확인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휴대폰 번호 인증 요청 및 인증번호 입력 검증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인증 성공 시 비밀번호 재설정 화면으로 이동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242528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아이디 또는 이메일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입력필드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텍스트 박스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입력값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문자열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길이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5~50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자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허용문자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영문 대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소문자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숫자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,.,-,_,@)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플레이스 홀더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아이디 또는 이메일을 입력해주세요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12633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유효성 검사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]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입력한 아이디 또는 이메일이 서버에 없을 경우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해당 아이디 또는 이메일로 가입된 계정이 없습니다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73464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휴대폰 번호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입력필드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텍스트 박스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입력값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숫자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길이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10~11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자리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플레이스홀더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휴대폰번호를 입력하세요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933992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2-1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인증 요청 버튼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휴대폰 번호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10~11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자리를 모두 입력 시 버튼 활성화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입력한 휴대폰번호로 인증 번호 발송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인증 타이머 표출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(03:00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카운트 다운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및 시간 초과 시 재인증으로 변경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888404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인증 번호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입력필드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텍스트 박스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입력값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숫자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길이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6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자리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플레이스홀더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인증 번호를 입력하세요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9367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다음 버튼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아이디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이메일과 인증번호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6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자리 입력 시 버튼 활성화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정보 매칭 및 인증번호 일치 시 비밀번호 재설정 화면으로 이동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584556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유효성검사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]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불일치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인증 번호가 올바르지 않습니다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타이머 만료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인증 시간이 만료되었습니다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정보 불일치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입력하신 아이디와 휴대폰번호가 일치하지 않습니다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887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866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373E2-CAE2-6E43-7506-7A4F6881E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33A3821-6F59-C2D1-35CF-D3CAA8772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023837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MCA_040080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비밀번호 재설정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78CF534-A795-5855-F842-CEBAF2F01A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6" y="800708"/>
            <a:ext cx="2195590" cy="55806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A5CC06-A939-35EE-DA34-0C00F3249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321" y="800708"/>
            <a:ext cx="2869213" cy="558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66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0E9DB-6628-CD10-6548-684BB6AA3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45941F1-2134-2030-C312-21D5C9C14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745788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MCA_040090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비밀번호재설정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완료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E20F460-48BF-2C17-3CF8-C12FD4D03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3" y="741454"/>
            <a:ext cx="2266416" cy="57606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B3770E-A9B6-0992-51EA-72859DB4F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33" y="742909"/>
            <a:ext cx="4037701" cy="23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79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E3D57-7302-4434-191B-C1AEC3199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CBCAAAE-06F8-9455-F1DD-C83E9566F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465560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홈화면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MCA_050010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홈화면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로그인사용자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686EF64-C6B5-C665-F4C2-AE5B4DF041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6" y="728700"/>
            <a:ext cx="2407470" cy="45840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7501E1-B941-C382-0429-AB45C13DB4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624" y="728700"/>
            <a:ext cx="2088232" cy="1865685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6BD6BD9-C724-4475-DF99-AC18F7766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853428"/>
              </p:ext>
            </p:extLst>
          </p:nvPr>
        </p:nvGraphicFramePr>
        <p:xfrm>
          <a:off x="4808984" y="728700"/>
          <a:ext cx="4968550" cy="5699226"/>
        </p:xfrm>
        <a:graphic>
          <a:graphicData uri="http://schemas.openxmlformats.org/drawingml/2006/table">
            <a:tbl>
              <a:tblPr/>
              <a:tblGrid>
                <a:gridCol w="450919">
                  <a:extLst>
                    <a:ext uri="{9D8B030D-6E8A-4147-A177-3AD203B41FA5}">
                      <a16:colId xmlns:a16="http://schemas.microsoft.com/office/drawing/2014/main" val="2204740613"/>
                    </a:ext>
                  </a:extLst>
                </a:gridCol>
                <a:gridCol w="1116540">
                  <a:extLst>
                    <a:ext uri="{9D8B030D-6E8A-4147-A177-3AD203B41FA5}">
                      <a16:colId xmlns:a16="http://schemas.microsoft.com/office/drawing/2014/main" val="924428474"/>
                    </a:ext>
                  </a:extLst>
                </a:gridCol>
                <a:gridCol w="3401091">
                  <a:extLst>
                    <a:ext uri="{9D8B030D-6E8A-4147-A177-3AD203B41FA5}">
                      <a16:colId xmlns:a16="http://schemas.microsoft.com/office/drawing/2014/main" val="1607285830"/>
                    </a:ext>
                  </a:extLst>
                </a:gridCol>
              </a:tblGrid>
              <a:tr h="2892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번호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항목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상세 설명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59891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문의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요청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FF0000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37346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화면 목적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사용자가 로그인 후 처음 진입하는 메인 홈 화면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개인 맞춤형 커피 추천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리뷰 확인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 관련 콘텐츠를 한눈에 볼 수 있는 허브 역할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605148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주요기능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사용자 환영 메시지 및 취향 분석 유도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맞춤 커피 컬렉션 표시 및 구매 기능 제공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다른 사용자들의 커피 리뷰 확인 기능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 스토리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이벤트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커뮤니티형 콘텐츠 노출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하단 탭 내비게이션을 통한 주요 메뉴 이동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711542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메인 비주얼 영역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로그인 시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환영 메시지 및 취향 분석 버튼 노출 영역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2166005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1-1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환영 메시지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로그인한 사용자 이름 출력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환영합니다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 OOO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님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")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441924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1-2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취향 분석 시작 버튼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취향 분석 화면으로 이동 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[04-01]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커피취향분석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_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시작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075344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메인 콘텐츠 영역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탭 메뉴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이달의 커피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내 커피 컬렉션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16496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2-1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화면 이동 아이콘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화면 이동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이달의 커피 탭 활성화 시 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[04-10]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이달의커피메인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내 커피 컬렉션 활성화 시 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[04-05]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내커피컬렉션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_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상세화면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642161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2-2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오늘의 커피 </a:t>
                      </a:r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Pick</a:t>
                      </a:r>
                      <a:endParaRPr 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타이틀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태그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맛 요소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별점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그래프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요소별 수치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코멘트 노출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245060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2-3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자세히 보기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이달의 커피 상세화면으로 이동 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[04-10]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이달의커피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_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메인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242528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2-5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내 커피 컬렉션 영역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타이틀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태그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맛 요소 별점 값 노출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12633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2-6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바로 구매 버튼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해당 커피 구매 정보 확인 및 주문 화면 이동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[04-04]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커피취향분석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_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결과 화면 등으로 연결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73464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다음장에서 이어집니다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933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320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504051"/>
              </p:ext>
            </p:extLst>
          </p:nvPr>
        </p:nvGraphicFramePr>
        <p:xfrm>
          <a:off x="257175" y="981340"/>
          <a:ext cx="9412349" cy="47286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7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0740">
                  <a:extLst>
                    <a:ext uri="{9D8B030D-6E8A-4147-A177-3AD203B41FA5}">
                      <a16:colId xmlns:a16="http://schemas.microsoft.com/office/drawing/2014/main" val="72205655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2965"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r>
                        <a:rPr lang="ko-KR" altLang="en-US" sz="1100" b="1" u="none" strike="noStrike">
                          <a:effectLst/>
                        </a:rPr>
                        <a:t>문서버전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내용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작성일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r>
                        <a:rPr lang="ko-KR" altLang="en-US" sz="1100" b="1" u="none" strike="noStrike">
                          <a:effectLst/>
                        </a:rPr>
                        <a:t>작성자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906"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r>
                        <a:rPr lang="en-US" altLang="ko-KR" sz="900" b="0" u="none" strike="noStrike">
                          <a:effectLst/>
                        </a:rPr>
                        <a:t>0.1</a:t>
                      </a:r>
                      <a:endParaRPr lang="en-US" altLang="ko-KR" sz="900" b="0" u="none" strike="noStrike" dirty="0">
                        <a:effectLst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최초작성</a:t>
                      </a:r>
                      <a:endParaRPr lang="en-US" altLang="ko-KR" sz="900" b="0" i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2026.01.20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김금영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677"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>
                        <a:spcAft>
                          <a:spcPts val="0"/>
                        </a:spcAft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060544"/>
                  </a:ext>
                </a:extLst>
              </a:tr>
              <a:tr h="482931"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>
                        <a:spcAft>
                          <a:spcPts val="0"/>
                        </a:spcAft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786"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>
                        <a:spcAft>
                          <a:spcPts val="0"/>
                        </a:spcAft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107722"/>
                  </a:ext>
                </a:extLst>
              </a:tr>
              <a:tr h="383302"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>
                        <a:spcAft>
                          <a:spcPts val="0"/>
                        </a:spcAft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42"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097636"/>
                  </a:ext>
                </a:extLst>
              </a:tr>
              <a:tr h="446342"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6729"/>
                  </a:ext>
                </a:extLst>
              </a:tr>
              <a:tr h="344670"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>
                        <a:spcAft>
                          <a:spcPts val="0"/>
                        </a:spcAft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670">
                <a:tc>
                  <a:txBody>
                    <a:bodyPr/>
                    <a:lstStyle/>
                    <a:p>
                      <a:pPr algn="ctr" fontAlgn="ctr" latinLnBrk="0">
                        <a:spcAft>
                          <a:spcPts val="0"/>
                        </a:spcAft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문서이력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700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D74B-9620-34F1-32D4-0751065A1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1289B95-86BD-3FCA-320E-A98505373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479033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홈화면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MCA_050010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홈화면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로그인사용자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89E3587-1216-09F5-0B41-6FC97A954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242421"/>
              </p:ext>
            </p:extLst>
          </p:nvPr>
        </p:nvGraphicFramePr>
        <p:xfrm>
          <a:off x="5637076" y="728700"/>
          <a:ext cx="4140459" cy="3702786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20474061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924428474"/>
                    </a:ext>
                  </a:extLst>
                </a:gridCol>
                <a:gridCol w="2736303">
                  <a:extLst>
                    <a:ext uri="{9D8B030D-6E8A-4147-A177-3AD203B41FA5}">
                      <a16:colId xmlns:a16="http://schemas.microsoft.com/office/drawing/2014/main" val="1607285830"/>
                    </a:ext>
                  </a:extLst>
                </a:gridCol>
              </a:tblGrid>
              <a:tr h="2892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번호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항목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상세 설명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59891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문의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요청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FF0000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37346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리뷰 영역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최근 등록된 리뷰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개 노출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933992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3-1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화면 이동 아이콘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리뷰 메인 화면 이동 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[06-01]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리뷰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_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메인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888404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3-2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리뷰 엔티티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리뷰 작성자명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별점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등록 일자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타이틀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코멘트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이미지 노출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9367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 콘텐츠 영역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탭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커피스토리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이벤트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 잡담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각 카테고리별 최근 게시물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6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개 노출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디폴트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커피스토리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584556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4-3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 콘텐츠 카드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썸네일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해당 게시글의 썸네일 이미지 표시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타이틀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해당 게시글의 타이틀 값 표출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등록일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해당 게시글의 등록일 값 표출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887771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푸터 영역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회사 정보 및 이용약관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개인정보처리방침 링크 영역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593702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6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하단 내비게이션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홈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내 커피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리뷰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커뮤니티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MY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각 버튼 클릭 시 해당 메뉴의 메인 화면으로 이동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27441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C613DB7-1C15-8107-2D2B-F37DB5F65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5" y="744699"/>
            <a:ext cx="2667588" cy="3961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2717D9-8E69-1A60-7FA2-FD8F69B13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68" y="718592"/>
            <a:ext cx="2418768" cy="396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74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CA78D-A312-E54B-9289-8A1E7B131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4587544-BF73-011B-59F9-577375F59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785160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홈화면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MCA_050020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홈화면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비로그인사용자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240CEBD-18C0-7840-30B0-7FCE73048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3" y="736870"/>
            <a:ext cx="3577341" cy="40602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CBEFB4-4DCD-153A-4841-05DC3246EE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70" y="746978"/>
            <a:ext cx="1624611" cy="3514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B8CCB8-A287-F656-C361-8381A73C3C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76" y="736870"/>
            <a:ext cx="2114644" cy="57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89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16A44-7E97-773C-4EA8-A9A85D75A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5D67FD4D-8339-392E-0718-7D984B8EA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827356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내커피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MCA_060010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커피취향분석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_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26F1AEE-A57D-5658-8B44-C7EFE41BF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612" y="764704"/>
            <a:ext cx="2521102" cy="54541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47FE49-4BA4-1177-EB07-45DEA7BFD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91" y="748519"/>
            <a:ext cx="3260550" cy="575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71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294AD-3E0E-BC79-81D7-76F8EEBEE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C49414F-E3A3-82AA-5AB5-5DCAB4AE8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05203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내커피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MCA_060020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커피취향분석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지난분석보기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CAE86CD-FB6F-FD38-C00D-CE893C84E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764704"/>
            <a:ext cx="2628561" cy="56166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29EA99-E80A-C39C-0049-8C268E0F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06" y="764704"/>
            <a:ext cx="2872953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14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71B02-A584-C4E7-C145-897B48C69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E7D976D-B7E8-A51F-276F-BB51009D1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636838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내커피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MCA_060030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커피취향분석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로딩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9D2D295-41C6-4F9C-7D0B-A7AEB9CE6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60" y="800708"/>
            <a:ext cx="2521101" cy="54541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3B6734-5363-5C84-FDBC-8C526D0B0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376" y="1016733"/>
            <a:ext cx="2986507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93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392C2-DDD1-B054-3C4E-1F3B874F6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61124D6-4E14-1FE8-4A2D-5A385BB9D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965724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내커피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MCA_060040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커피취향분석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결과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F4F0236-5D05-CCBA-430D-999189437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145687"/>
              </p:ext>
            </p:extLst>
          </p:nvPr>
        </p:nvGraphicFramePr>
        <p:xfrm>
          <a:off x="5221653" y="728700"/>
          <a:ext cx="4554692" cy="5958306"/>
        </p:xfrm>
        <a:graphic>
          <a:graphicData uri="http://schemas.openxmlformats.org/drawingml/2006/table">
            <a:tbl>
              <a:tblPr/>
              <a:tblGrid>
                <a:gridCol w="327753">
                  <a:extLst>
                    <a:ext uri="{9D8B030D-6E8A-4147-A177-3AD203B41FA5}">
                      <a16:colId xmlns:a16="http://schemas.microsoft.com/office/drawing/2014/main" val="2204740613"/>
                    </a:ext>
                  </a:extLst>
                </a:gridCol>
                <a:gridCol w="1245464">
                  <a:extLst>
                    <a:ext uri="{9D8B030D-6E8A-4147-A177-3AD203B41FA5}">
                      <a16:colId xmlns:a16="http://schemas.microsoft.com/office/drawing/2014/main" val="924428474"/>
                    </a:ext>
                  </a:extLst>
                </a:gridCol>
                <a:gridCol w="2981475">
                  <a:extLst>
                    <a:ext uri="{9D8B030D-6E8A-4147-A177-3AD203B41FA5}">
                      <a16:colId xmlns:a16="http://schemas.microsoft.com/office/drawing/2014/main" val="1607285830"/>
                    </a:ext>
                  </a:extLst>
                </a:gridCol>
              </a:tblGrid>
              <a:tr h="2892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번호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항목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상세 설명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59891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문의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요청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FF0000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37346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화면 목적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사용자가 취향 분석을 완료한 뒤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분석 결과에 따라 추천된 커피 원두의 맛 프로파일과 상세 설명 제공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분석 결과를 기반으로 다양한 추천 콘텐츠 제안하여 개인 맞춤형 경험을 강화하는 화면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245060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주요 기능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원두 프로파일 시각화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레이더 차트로 커피의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가지 맛 요소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향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신미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단맛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고소함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바디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시각화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맛 요소별 세부 평가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별점과 텍스트 설명을 함께 제공하여 커피 특징 이해 지원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주문기능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바로 주문화면으로 이동하는 기능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저장기능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현재 추천을 내 커피 컬렉션에 저장할 수 있는 버튼 제공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242528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 타이틀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매칭된 커피 타이틀 값 표출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12633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한줄 요약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해당 커피의 한줄 요약 값 표출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73464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원두 프로파일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맛 프로파일 시각화 디자인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원산지 배합 및 맛 프로파일 점수와 상세 설명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933992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3-3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맛 프로파일 상세 설명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해당 커피의 각 요소별 점수와 상세 설명 값 표출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맛 요소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향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신미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단맛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고소함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바디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888404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AI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 추천 스토리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해당 커피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DB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를 바탕으로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AI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프롬프트로 돌렸을 때 각 주제에 해당하는 텍스트 데이터 표출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9367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유사 추천 커피 영역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분석 결과 중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2~4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순위에 해당하는 커피 데이터를 카드 형태로 표출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584556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6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액션 버튼 고정 영역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스크롤과 무관하게 화면 최하단에 고정하여 주요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CTA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버튼을 지속적으로 노출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887771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6-1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내 컬렉션으로 저장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내 컬렉션으로 저장 모달 팝업 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[04-05]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내커피컬렉션저장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593702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6-3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주문하기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주문하기 모달 팝업 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[05-01]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주문하기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_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기본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27441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B8D4BCC-D925-F9DD-9C40-2DC3B7700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0" y="744699"/>
            <a:ext cx="2646250" cy="44511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580E34-58E5-E138-C57C-97783F753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10" y="728700"/>
            <a:ext cx="2468271" cy="371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2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38758-EE1B-4861-B32A-13CE037CE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549652C-2C3D-62F5-955F-2E1CC1AC0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417640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내커피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MCA_060040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커피취향분석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결과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499FCBC-2BE5-C1E9-3A55-55A30A7B7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075964"/>
              </p:ext>
            </p:extLst>
          </p:nvPr>
        </p:nvGraphicFramePr>
        <p:xfrm>
          <a:off x="5925107" y="728700"/>
          <a:ext cx="3851237" cy="2741887"/>
        </p:xfrm>
        <a:graphic>
          <a:graphicData uri="http://schemas.openxmlformats.org/drawingml/2006/table">
            <a:tbl>
              <a:tblPr/>
              <a:tblGrid>
                <a:gridCol w="396045">
                  <a:extLst>
                    <a:ext uri="{9D8B030D-6E8A-4147-A177-3AD203B41FA5}">
                      <a16:colId xmlns:a16="http://schemas.microsoft.com/office/drawing/2014/main" val="2204740613"/>
                    </a:ext>
                  </a:extLst>
                </a:gridCol>
                <a:gridCol w="934195">
                  <a:extLst>
                    <a:ext uri="{9D8B030D-6E8A-4147-A177-3AD203B41FA5}">
                      <a16:colId xmlns:a16="http://schemas.microsoft.com/office/drawing/2014/main" val="924428474"/>
                    </a:ext>
                  </a:extLst>
                </a:gridCol>
                <a:gridCol w="2520997">
                  <a:extLst>
                    <a:ext uri="{9D8B030D-6E8A-4147-A177-3AD203B41FA5}">
                      <a16:colId xmlns:a16="http://schemas.microsoft.com/office/drawing/2014/main" val="1607285830"/>
                    </a:ext>
                  </a:extLst>
                </a:gridCol>
              </a:tblGrid>
              <a:tr h="2892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번호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항목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상세 설명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59891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문의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요청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*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연동할 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AI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선택후 개발자계정이 필요합니다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.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 -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프롬프트 개발 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개발후 조정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.</a:t>
                      </a:r>
                      <a:endParaRPr lang="ko-KR" altLang="en-US" sz="900">
                        <a:solidFill>
                          <a:srgbClr val="FF0000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37346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AI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 추천 스토리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해당 커피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DB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를 바탕으로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AI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프롬프트로 돌렸을 때 각 주제에 해당하는 텍스트 데이터 표출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9367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유사 추천 커피 영역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분석 결과 중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2~4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순위에 해당하는 커피 데이터를 카드 형태로 표출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584556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6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액션 버튼 고정 영역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스크롤과 무관하게 화면 최하단에 고정하여 주요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CTA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버튼을 지속적으로 노출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887771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6-1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내 컬렉션으로 저장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내 컬렉션으로 저장 모달 팝업 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[04-05]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내커피컬렉션저장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593702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6-3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주문하기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주문하기 모달 팝업 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[05-01]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주문하기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_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기본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27441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25E3F7C-1A97-C8A4-A398-0F48A804D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84" y="732985"/>
            <a:ext cx="2808312" cy="45591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093DBF-073D-994B-8937-5687FE938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0" y="683965"/>
            <a:ext cx="2916324" cy="58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10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73F95-DFDB-8D46-BE81-1286BA6B5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AE6BAD2-4BB5-9A25-A6F7-8F2B820BA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022565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내커피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MCA_060050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내커피 걸렉션 저장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0EEFE1D-3A4E-E399-55BC-59F3FFF2B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5" y="944724"/>
            <a:ext cx="2367183" cy="51211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0131F2-F5F4-2FF9-9E3C-B471891B6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92" y="728700"/>
            <a:ext cx="2847813" cy="555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46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BDF6-86F1-8DEA-F7C3-769038B97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AEFD72E-21EF-7AA9-8E4B-0C11D8397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952772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내커피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MCA_060060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 커피 컬렉션 저장 완료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7AFE09A-7F65-740D-5F68-E787AB3F9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832402"/>
            <a:ext cx="2400467" cy="51931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8EE130-4F42-0644-C60A-DE172F0F1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112" y="657225"/>
            <a:ext cx="3734780" cy="40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56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93219-18DD-DA6A-20C1-634ED5AA6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55230F73-0AB3-2F0A-D5B9-DC731B51F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592405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내커피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MCA_060070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 커피 컬렉션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35F666C-660B-4336-193C-74F5037C8B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0" y="746964"/>
            <a:ext cx="2058584" cy="55687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B7AD74-2835-211C-F15D-148C3A245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216" y="650507"/>
            <a:ext cx="2756794" cy="57616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066C0F-0532-5C2D-D4F4-B9A72633F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756" y="746964"/>
            <a:ext cx="2574076" cy="556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12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331707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MCA_001010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메뉴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F71609C-74C9-D07C-250D-E3E3EAD4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800708"/>
            <a:ext cx="8229364" cy="54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28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00215-BD3E-9042-202E-D5BE5C954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49987C7-AC78-7013-77E4-FE669F95E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257417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내커피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MCA_060080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 커피 컬렉션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상세화면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F06FC44-10B4-CC83-036A-FA05B59B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49" y="728701"/>
            <a:ext cx="2696043" cy="38884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3BFCC8-76F0-D64D-A419-325A14898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1" y="690228"/>
            <a:ext cx="2375388" cy="4754996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D6F5728-53E0-C70D-CE94-4D3D7304D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364531"/>
              </p:ext>
            </p:extLst>
          </p:nvPr>
        </p:nvGraphicFramePr>
        <p:xfrm>
          <a:off x="5558322" y="728701"/>
          <a:ext cx="4219213" cy="3413226"/>
        </p:xfrm>
        <a:graphic>
          <a:graphicData uri="http://schemas.openxmlformats.org/drawingml/2006/table">
            <a:tbl>
              <a:tblPr/>
              <a:tblGrid>
                <a:gridCol w="382913">
                  <a:extLst>
                    <a:ext uri="{9D8B030D-6E8A-4147-A177-3AD203B41FA5}">
                      <a16:colId xmlns:a16="http://schemas.microsoft.com/office/drawing/2014/main" val="2204740613"/>
                    </a:ext>
                  </a:extLst>
                </a:gridCol>
                <a:gridCol w="1301903">
                  <a:extLst>
                    <a:ext uri="{9D8B030D-6E8A-4147-A177-3AD203B41FA5}">
                      <a16:colId xmlns:a16="http://schemas.microsoft.com/office/drawing/2014/main" val="924428474"/>
                    </a:ext>
                  </a:extLst>
                </a:gridCol>
                <a:gridCol w="2534397">
                  <a:extLst>
                    <a:ext uri="{9D8B030D-6E8A-4147-A177-3AD203B41FA5}">
                      <a16:colId xmlns:a16="http://schemas.microsoft.com/office/drawing/2014/main" val="1607285830"/>
                    </a:ext>
                  </a:extLst>
                </a:gridCol>
              </a:tblGrid>
              <a:tr h="2892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번호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항목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상세 설명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59891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문의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요청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FF0000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37346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화면 목적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사용자가 저장한 내 커피 컬렉션의 상세 정보를 확인하고 주문할 수 있는 화면 </a:t>
                      </a: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해당 화면에서는 다른커피는 어때요 기능을 제공 하지 않음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245060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주요 기능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해당 컬렉션의 나만의 커피명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저장된 커피 프로파일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맛 요소 설명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AI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추천 스토리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추가 추천 커피 등 해당 커피 컬렉션의 데이터 표출 </a:t>
                      </a: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해당 커피를 주문할 수 있는 기능 제공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242528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동일 기능 참고 화면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[04-04]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커피취향분석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_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결과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12633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 기본 정보 영역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해당 커피 컬렉션의 내 커피 이름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나만의 한줄 코멘트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저장일시 표출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73464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 상세 정보 영역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해당 커피 컬렉션에 저장된 커피 분석 데이터 표출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933992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274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740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E2170-C0CE-A84A-FEA2-14EB89300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0778556-677C-D71E-7839-F8415523F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626836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내커피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MCA_060080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 커피 컬렉션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상세화면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4A72C24-114E-58B9-0278-9ADF70665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8415"/>
              </p:ext>
            </p:extLst>
          </p:nvPr>
        </p:nvGraphicFramePr>
        <p:xfrm>
          <a:off x="5558322" y="728701"/>
          <a:ext cx="4219213" cy="3276066"/>
        </p:xfrm>
        <a:graphic>
          <a:graphicData uri="http://schemas.openxmlformats.org/drawingml/2006/table">
            <a:tbl>
              <a:tblPr/>
              <a:tblGrid>
                <a:gridCol w="382913">
                  <a:extLst>
                    <a:ext uri="{9D8B030D-6E8A-4147-A177-3AD203B41FA5}">
                      <a16:colId xmlns:a16="http://schemas.microsoft.com/office/drawing/2014/main" val="2204740613"/>
                    </a:ext>
                  </a:extLst>
                </a:gridCol>
                <a:gridCol w="1301903">
                  <a:extLst>
                    <a:ext uri="{9D8B030D-6E8A-4147-A177-3AD203B41FA5}">
                      <a16:colId xmlns:a16="http://schemas.microsoft.com/office/drawing/2014/main" val="924428474"/>
                    </a:ext>
                  </a:extLst>
                </a:gridCol>
                <a:gridCol w="2534397">
                  <a:extLst>
                    <a:ext uri="{9D8B030D-6E8A-4147-A177-3AD203B41FA5}">
                      <a16:colId xmlns:a16="http://schemas.microsoft.com/office/drawing/2014/main" val="1607285830"/>
                    </a:ext>
                  </a:extLst>
                </a:gridCol>
              </a:tblGrid>
              <a:tr h="2892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번호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항목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상세 설명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59891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문의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요청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FF0000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37346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액션 버튼 고정 영역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스크롤과 무관하게 화면 최하단에 고정 </a:t>
                      </a: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주요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CTA(Call To Action)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버튼을 지속적으로 노출 </a:t>
                      </a: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버튼 영역은 안전영역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디바이스 홈바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제스처 영역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을 고려하여 배치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888404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3-1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주문하기 버튼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커피 주문 화면으로 이동 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[05-01]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주문하기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_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기본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9367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3-2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내 컬렉션으로 저장 버튼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내 컬렉션으로 저장 모달 팝업 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[04-05]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내커피컬렉션저장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584556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3-3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행동 유도 가이드 메시지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내용 없음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887771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593702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27441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F120438-044E-CB49-5E65-B1A45C6DA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11" y="728700"/>
            <a:ext cx="2792511" cy="4245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4476ED-0D0B-3029-5294-E048E6B0B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1" y="690228"/>
            <a:ext cx="2792510" cy="41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61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8256F-B15D-EA17-8AD3-761FF3820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6DA72DA-B099-9F16-0436-2E337E372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477736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내커피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MCA_060090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이달의 커피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B8F3BAE-6694-F6E1-176C-F77D4A03A1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1" y="736966"/>
            <a:ext cx="1828533" cy="5472608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ED687D-7A56-FA13-4550-B755C64C2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258065"/>
              </p:ext>
            </p:extLst>
          </p:nvPr>
        </p:nvGraphicFramePr>
        <p:xfrm>
          <a:off x="5573205" y="736966"/>
          <a:ext cx="4219213" cy="5104866"/>
        </p:xfrm>
        <a:graphic>
          <a:graphicData uri="http://schemas.openxmlformats.org/drawingml/2006/table">
            <a:tbl>
              <a:tblPr/>
              <a:tblGrid>
                <a:gridCol w="382913">
                  <a:extLst>
                    <a:ext uri="{9D8B030D-6E8A-4147-A177-3AD203B41FA5}">
                      <a16:colId xmlns:a16="http://schemas.microsoft.com/office/drawing/2014/main" val="2204740613"/>
                    </a:ext>
                  </a:extLst>
                </a:gridCol>
                <a:gridCol w="1301903">
                  <a:extLst>
                    <a:ext uri="{9D8B030D-6E8A-4147-A177-3AD203B41FA5}">
                      <a16:colId xmlns:a16="http://schemas.microsoft.com/office/drawing/2014/main" val="924428474"/>
                    </a:ext>
                  </a:extLst>
                </a:gridCol>
                <a:gridCol w="2534397">
                  <a:extLst>
                    <a:ext uri="{9D8B030D-6E8A-4147-A177-3AD203B41FA5}">
                      <a16:colId xmlns:a16="http://schemas.microsoft.com/office/drawing/2014/main" val="1607285830"/>
                    </a:ext>
                  </a:extLst>
                </a:gridCol>
              </a:tblGrid>
              <a:tr h="2892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번호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항목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상세 설명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59891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문의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요청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*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이달의 커피임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.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오늘의 커피 아님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.</a:t>
                      </a:r>
                      <a:endParaRPr lang="ko-KR" altLang="en-US" sz="900">
                        <a:solidFill>
                          <a:srgbClr val="FF0000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37346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화면 목적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매일 추천되는 오늘의 커피를 사용자에게 소개하는 화면 </a:t>
                      </a: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추천 이유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맛 프로파일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상세 설명을 제공하여 새로운 커피 경험을 제안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245060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주요 기능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오늘의 추천 커피명과 한 줄 소개 표시 </a:t>
                      </a: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맛 프로파일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별점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+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레이더 차트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제공 </a:t>
                      </a: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관련 이미지 및 상세 설명 영역 제공</a:t>
                      </a: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•CTA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버튼을 통해 커피 취향 분석 화면으로 이동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242528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추천 커피 명 표출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오늘의 추천 커피 타이틀 값 표출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예시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📌오늘의 추천 커피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{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 타이틀값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})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12633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맛 프로파일 점수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해당 오늘의 추천 커피의 맛 프로파일 점수 별점 디자인으로 표출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73464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맛 프로파일 시각화 디자인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해당 오늘의 추천 커피의 맛 프로파일 육각형 시각화 디자인 표출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933992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오늘의 추천 커피 한줄평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해당 오늘의 추천 커피의 한줄평 값 표출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888404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오늘의 추천 커피 내용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해당 오늘의 추천 커피의 내용 값 표출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텍스트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+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이미지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9367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6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 취향 분석 보기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해당 오늘의 추천 커피의 커피 분석 화면으로 이동 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[04-11]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이달의커피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_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커피취향분석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584556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887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8398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CD292-5DFA-1DD7-AE25-061106FF5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CCD4932-6702-C986-D66B-1778AD173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150458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내커피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MCA_060100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이달의 커피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커피취향분석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7F8C4D7-679C-9AB0-CBDB-39A640AF33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836712"/>
            <a:ext cx="883605" cy="54366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CB2D15-8FA1-D7F2-505A-FA4A3C497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36" y="764704"/>
            <a:ext cx="3420380" cy="354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51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5BE6E-2AD1-5CDB-3C2C-41AC1135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1D682C9-173B-AF6E-EF33-11C68CF31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279582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내커피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MCA_060110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내커피 컬렉션 수정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CC95CC7-EEFD-E327-5A0E-890F66FC1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740857"/>
            <a:ext cx="2485097" cy="53762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50432E-953C-F1FB-0882-C2F2C1F93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419" y="740857"/>
            <a:ext cx="3189116" cy="242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8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8CE8-EF0A-AB92-4516-16542683A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D5AC52C-7918-0DA1-ECD9-86A5DA944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30966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MCA_070010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주문하기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기본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5B0B11-8DC0-DF75-7D5F-8B305B7CD7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60" y="1160748"/>
            <a:ext cx="2317256" cy="50131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C7B3E8-783D-9044-5AC4-A8E8A606E7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80" y="692696"/>
            <a:ext cx="2195538" cy="573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23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778C-5CB8-4A78-A7B2-4E5C3AA2D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9EC6702-FD66-F922-E990-E171F8AB9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488191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MCA_070020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주문하기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옵션 선택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8CD5015-E1FD-B424-9051-91C6A4356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620" y="818709"/>
            <a:ext cx="2592288" cy="56081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2BE459-7B70-E4E5-811E-54DC83C6C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216" y="698565"/>
            <a:ext cx="2784985" cy="584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79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F7B43-1F4A-99C2-2571-9803DC409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A6EC7DA-DB25-DCFB-EC4E-10E0FECAD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383759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MCA_070030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주문하기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라벨옵션 선택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6F4D10D-9E2E-AC69-8EC9-8E4E0E917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668" y="692696"/>
            <a:ext cx="2646116" cy="5724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ECADF8-7504-2F99-164B-BB8CF5A68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38" y="692696"/>
            <a:ext cx="3492388" cy="43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31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936D9-3B9A-3ED4-1483-FD5C01962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978EE94-5DF1-5244-D7D7-DEF0B94C7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341064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MCA_070040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주문하기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정기구독 배송일 선택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96A2BEE-90AE-14DD-645E-7A8656006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52" y="728700"/>
            <a:ext cx="2629114" cy="56878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6B1A6E-55E3-7D09-013A-A9FCB971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70" y="728700"/>
            <a:ext cx="2539220" cy="568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98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C383B-6960-5B8C-A8DF-7CAA001C8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4A42791-E298-3041-3B6D-8CEBAD38B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945711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온보딩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MCA_030020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샘플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1CC5A78-0249-14CE-1138-07B413669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0958"/>
              </p:ext>
            </p:extLst>
          </p:nvPr>
        </p:nvGraphicFramePr>
        <p:xfrm>
          <a:off x="5558322" y="749574"/>
          <a:ext cx="4219213" cy="4053306"/>
        </p:xfrm>
        <a:graphic>
          <a:graphicData uri="http://schemas.openxmlformats.org/drawingml/2006/table">
            <a:tbl>
              <a:tblPr/>
              <a:tblGrid>
                <a:gridCol w="382913">
                  <a:extLst>
                    <a:ext uri="{9D8B030D-6E8A-4147-A177-3AD203B41FA5}">
                      <a16:colId xmlns:a16="http://schemas.microsoft.com/office/drawing/2014/main" val="2204740613"/>
                    </a:ext>
                  </a:extLst>
                </a:gridCol>
                <a:gridCol w="1301903">
                  <a:extLst>
                    <a:ext uri="{9D8B030D-6E8A-4147-A177-3AD203B41FA5}">
                      <a16:colId xmlns:a16="http://schemas.microsoft.com/office/drawing/2014/main" val="924428474"/>
                    </a:ext>
                  </a:extLst>
                </a:gridCol>
                <a:gridCol w="2534397">
                  <a:extLst>
                    <a:ext uri="{9D8B030D-6E8A-4147-A177-3AD203B41FA5}">
                      <a16:colId xmlns:a16="http://schemas.microsoft.com/office/drawing/2014/main" val="1607285830"/>
                    </a:ext>
                  </a:extLst>
                </a:gridCol>
              </a:tblGrid>
              <a:tr h="2892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번호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항목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상세 설명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59891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문의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요청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FF0000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37346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445182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245060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242528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12633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73464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933992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888404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9367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584556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887771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593702"/>
                  </a:ext>
                </a:extLst>
              </a:tr>
              <a:tr h="289293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274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50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41107-57BE-767C-6E61-763EC5B6F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CD8874C-8993-900C-739A-23D32F91A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847688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MCA_010020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메뉴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1BE597F-0AF4-564A-B1DE-BCB25F1FA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592796"/>
            <a:ext cx="9382901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695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D7CD3-0818-67D3-EB0F-1458C6175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82C1D1C-FFD0-47C9-7B86-63577206B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406250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MCA_070050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주문하기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단품구매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C13EE25-58A5-1B74-0C8D-EF4CB6B6AA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6" y="728700"/>
            <a:ext cx="2202987" cy="5724636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6AF7A8-0C3D-A099-04B1-94356BF55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150019"/>
              </p:ext>
            </p:extLst>
          </p:nvPr>
        </p:nvGraphicFramePr>
        <p:xfrm>
          <a:off x="3908884" y="728700"/>
          <a:ext cx="5858116" cy="5504952"/>
        </p:xfrm>
        <a:graphic>
          <a:graphicData uri="http://schemas.openxmlformats.org/drawingml/2006/table">
            <a:tbl>
              <a:tblPr/>
              <a:tblGrid>
                <a:gridCol w="531651">
                  <a:extLst>
                    <a:ext uri="{9D8B030D-6E8A-4147-A177-3AD203B41FA5}">
                      <a16:colId xmlns:a16="http://schemas.microsoft.com/office/drawing/2014/main" val="2204740613"/>
                    </a:ext>
                  </a:extLst>
                </a:gridCol>
                <a:gridCol w="1412565">
                  <a:extLst>
                    <a:ext uri="{9D8B030D-6E8A-4147-A177-3AD203B41FA5}">
                      <a16:colId xmlns:a16="http://schemas.microsoft.com/office/drawing/2014/main" val="924428474"/>
                    </a:ext>
                  </a:extLst>
                </a:gridCol>
                <a:gridCol w="3913900">
                  <a:extLst>
                    <a:ext uri="{9D8B030D-6E8A-4147-A177-3AD203B41FA5}">
                      <a16:colId xmlns:a16="http://schemas.microsoft.com/office/drawing/2014/main" val="1607285830"/>
                    </a:ext>
                  </a:extLst>
                </a:gridCol>
              </a:tblGrid>
              <a:tr h="22263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번호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항목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상세 설명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59891"/>
                  </a:ext>
                </a:extLst>
              </a:tr>
              <a:tr h="22263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문의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요청</a:t>
                      </a:r>
                    </a:p>
                  </a:txBody>
                  <a:tcPr marL="33506" marR="33506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ko-KR" altLang="en-US" sz="900">
                        <a:solidFill>
                          <a:srgbClr val="FF0000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37346"/>
                  </a:ext>
                </a:extLst>
              </a:tr>
              <a:tr h="26652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화면 목적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사용자가 선택한 상품을 단일 구매하기 위해 배송지 확인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포인트 사용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결제수단 선택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약관 동의 후 주문 완료까지 진행할 수 있는 결제 화면</a:t>
                      </a: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545722"/>
                  </a:ext>
                </a:extLst>
              </a:tr>
              <a:tr h="79431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주요 기능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주문 상품 정보 확인 및 수량 조절 </a:t>
                      </a: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배송지 정보 확인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변경 </a:t>
                      </a: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포인트 사용 기능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보유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사용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전액 사용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결제 수단 선택 </a:t>
                      </a: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최종 결제 금액 확인 </a:t>
                      </a: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구매조건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약관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개인정보 동의 체크 </a:t>
                      </a: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주문하기 버튼을 통한 결제 요청</a:t>
                      </a: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245060"/>
                  </a:ext>
                </a:extLst>
              </a:tr>
              <a:tr h="47764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1-1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옵션 선택 완료 상품 표출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•[05-01]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주문하기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_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기본 에서 저장한 커피 상품 리스트 표출 </a:t>
                      </a: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수량 변경 기존 기능 참고 </a:t>
                      </a: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•X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버튼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상품이 최소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개 이상일 때 활성화 표시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상품이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개만 있을 때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X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버튼 비활성화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242528"/>
                  </a:ext>
                </a:extLst>
              </a:tr>
              <a:tr h="22263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2-1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배송지 정보 변경 버튼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배송지 정보 변경 화면 모달 팝업 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[14-01]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배송지관리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_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메인</a:t>
                      </a: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12633"/>
                  </a:ext>
                </a:extLst>
              </a:tr>
              <a:tr h="22263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2-2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기본 배송지 값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기본 배송지의 이름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전화번호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주소 값 표출</a:t>
                      </a: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73464"/>
                  </a:ext>
                </a:extLst>
              </a:tr>
              <a:tr h="22263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3-1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보유 포인트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해당 유저가 보유하고 있는 포인트 값 표출</a:t>
                      </a: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933992"/>
                  </a:ext>
                </a:extLst>
              </a:tr>
              <a:tr h="68875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3-2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사용 포인트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입력필드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텍스트 박스 </a:t>
                      </a: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입력값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숫자만 입력 가능 </a:t>
                      </a: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보유한 포인트 이상 입력 불가 </a:t>
                      </a: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최종 결제금액보다 높은 숫자 입력 불가 </a:t>
                      </a: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 불가능한 숫자를 입력하였을 경우 자동으로 입력 가능한 최대 숫자로 변경되어 입력</a:t>
                      </a: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888404"/>
                  </a:ext>
                </a:extLst>
              </a:tr>
              <a:tr h="22263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3-3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전액 사용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보유한 포인트 최대값 사용 포인트에 자동 입력</a:t>
                      </a: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9367"/>
                  </a:ext>
                </a:extLst>
              </a:tr>
              <a:tr h="22263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결제 수단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•PG API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결제 위젯 표출</a:t>
                      </a: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584556"/>
                  </a:ext>
                </a:extLst>
              </a:tr>
              <a:tr h="26652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최종 결제 금액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최종 결제 금액 값 표출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최종 결제 금액은 옵션 선택 완료 상품의 모든 총합의 가격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상품 금액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에서 포인트 할인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+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배송비를 합한 수치</a:t>
                      </a: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887771"/>
                  </a:ext>
                </a:extLst>
              </a:tr>
              <a:tr h="22263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6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약관 전체 동의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세부 약관 모두 동의 처리</a:t>
                      </a: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593702"/>
                  </a:ext>
                </a:extLst>
              </a:tr>
              <a:tr h="47764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7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주문하기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버튼 활성화 조건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배송지 정보 선택되어야 함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모든 약관에 동의하여야 함 </a:t>
                      </a:r>
                      <a:endParaRPr lang="en-US" altLang="ko-KR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결제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PG API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호출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일반결제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결제 완료 후 완료 화면으로 이동 →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[05-06]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주문하기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_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구매완료</a:t>
                      </a:r>
                    </a:p>
                  </a:txBody>
                  <a:tcPr marL="114300" marR="1143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274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382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2642C-EF62-02F1-13BB-7A0DE3287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94BDEEE-AED5-823B-7571-08D67986F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078127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MCA_070060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주문하기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구독구매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72D9E61-09F3-1DFD-9115-B52FBD74DC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692696"/>
            <a:ext cx="1805917" cy="56166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FAA4F9-34F3-76BF-027F-B233A1004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009" y="692696"/>
            <a:ext cx="2704526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05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E2237-DEDD-1116-2F63-8386997E6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472514F-7E17-77C3-D14D-E75EBBABF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608694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MCA_070070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주문하기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구매완료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E6E4554-E370-CC8A-349B-48B710C4F0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684" y="800708"/>
            <a:ext cx="2171535" cy="55426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B427BF-A50A-28BE-AA3E-32C3ECD90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417" y="789627"/>
            <a:ext cx="2734117" cy="235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27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10C32-BFEB-FEA9-AD30-71F713968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D065022-DB4E-A666-BD59-8430C731C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53873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MCA_080010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리뷰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F947004-622D-E4FC-F55E-8C2FEF574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755757"/>
            <a:ext cx="1531488" cy="56526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8D6DA2-69A6-ED57-CDB1-47BDEAD59D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106" y="755757"/>
            <a:ext cx="1493429" cy="56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2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CC98E-9EBB-B155-997D-86FE3306A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F42D2F5-B01E-D550-594D-AF2F8506D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970762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MCA_080020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리뷰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이미지 상세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23E96BA-C93A-59F4-EBE1-14250F2D1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6" y="755764"/>
            <a:ext cx="2412268" cy="56557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3663A6-D32B-08B2-7C68-8EF4EDA30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64" y="755764"/>
            <a:ext cx="3273732" cy="28317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4216A3-7E6E-96C2-BF66-94819D445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756" y="755764"/>
            <a:ext cx="2602758" cy="563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29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A5456-037D-1168-2431-C8233EC0A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77E124E-4EB4-40FA-8959-F01777901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489219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MCA_080030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리뷰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커피리뷰 분석 보기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8116866-236B-4A2C-DBFF-26489EF50F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48" y="736635"/>
            <a:ext cx="892173" cy="53847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B0D99B-A4D7-3174-5057-8AA4B97BF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43" y="736635"/>
            <a:ext cx="3400491" cy="197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80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02BD5-CBED-D876-9FFA-412B11AA2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58A2225-4E24-7F0C-6E81-631D7D1FF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332335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커뮤니티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MCA_090010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커피스토리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C5A7F27-CCBA-2176-1B31-01EF18837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76" y="908720"/>
            <a:ext cx="1823833" cy="53645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85007A-EF74-F8AA-9CAE-4F6778DCB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112" y="800708"/>
            <a:ext cx="3673129" cy="38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11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0570B-67C8-AC0C-5007-FF9AAC930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EEE8B1-8209-2A35-F8A6-D9A0FEAE5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242526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커뮤니티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MCA_090020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커피스토리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상세화면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2AEE31E-1DB3-2B7C-5FAF-84CA834011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36" y="692696"/>
            <a:ext cx="2299313" cy="54726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91417A-E095-AAAC-DE9E-5FCEC856C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52" y="692696"/>
            <a:ext cx="3384388" cy="277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29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02470-D1C0-9CEC-5652-221257258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CA344E6-4F91-CA97-3303-7B651328F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782279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커뮤니티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MCA_090030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이벤트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D3043F6-1731-DA0D-583A-BBCB6E70CB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36" y="728700"/>
            <a:ext cx="1744222" cy="56416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CDCE54-D918-28ED-8A8C-4CBE0DF3F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569" y="728700"/>
            <a:ext cx="4117966" cy="564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34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E407B-0104-7238-D4A2-14A4757BA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FF7E2EE-F410-06E6-F3F9-BCCBFCC16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638071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커뮤니티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MCA_090040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이벤트 상세화면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59A489F-CCCC-B596-F0A3-1DBAA35EA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908720"/>
            <a:ext cx="2136037" cy="52205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E811B7-E27A-256B-C197-64B98ABC7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745822"/>
            <a:ext cx="2664295" cy="315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2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 bwMode="auto">
          <a:xfrm>
            <a:off x="992560" y="1520788"/>
            <a:ext cx="6480720" cy="1368152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앱 화면</a:t>
            </a:r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740532" y="1828428"/>
            <a:ext cx="0" cy="952500"/>
            <a:chOff x="1920" y="1065"/>
            <a:chExt cx="0" cy="600"/>
          </a:xfrm>
        </p:grpSpPr>
        <p:sp>
          <p:nvSpPr>
            <p:cNvPr id="6" name="Line 17"/>
            <p:cNvSpPr>
              <a:spLocks noChangeShapeType="1"/>
            </p:cNvSpPr>
            <p:nvPr/>
          </p:nvSpPr>
          <p:spPr bwMode="auto">
            <a:xfrm rot="-5400000">
              <a:off x="1625" y="1360"/>
              <a:ext cx="589" cy="0"/>
            </a:xfrm>
            <a:prstGeom prst="line">
              <a:avLst/>
            </a:prstGeom>
            <a:noFill/>
            <a:ln w="47625">
              <a:solidFill>
                <a:srgbClr val="EA38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Line 18"/>
            <p:cNvSpPr>
              <a:spLocks noChangeShapeType="1"/>
            </p:cNvSpPr>
            <p:nvPr/>
          </p:nvSpPr>
          <p:spPr bwMode="auto">
            <a:xfrm rot="-5400000">
              <a:off x="1689" y="1434"/>
              <a:ext cx="462" cy="0"/>
            </a:xfrm>
            <a:prstGeom prst="line">
              <a:avLst/>
            </a:prstGeom>
            <a:noFill/>
            <a:ln w="47625">
              <a:solidFill>
                <a:srgbClr val="0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39716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6F919-803F-CD20-ADF6-F8D8301E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AF0BA05-89D9-C643-3C98-F54DD550D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28943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마이페이지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마이페이지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9864959-19C7-77F4-2FDC-B7DB17226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00" y="764704"/>
            <a:ext cx="3037409" cy="55245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F9CFE7-B031-335F-543E-9AB80F8F54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975" y="764704"/>
            <a:ext cx="2420695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F923E-4976-0242-28C7-D92DBF734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872303-1083-56A2-5B5D-E8DBE19C8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3678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마이페이지 설정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MCA_110010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설정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B2F0F51-10BA-732F-691C-72247AF04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74" y="836712"/>
            <a:ext cx="3366608" cy="2592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AD08FC-9C64-B091-EF6D-1D04C5532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9" y="1016732"/>
            <a:ext cx="3708412" cy="247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67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B39C1-BE68-2B29-9CAF-F1C2768FD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0E5E8B8-4E5B-F531-98C1-8E4207DD5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954458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마이페이지 설정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MCA_110020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알림설정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A027203-896E-CE83-9882-0B09BAF2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9" y="850213"/>
            <a:ext cx="3067210" cy="27948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EC62DA-A2B2-B0F1-FA50-9CA3C8271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301" y="714590"/>
            <a:ext cx="3338234" cy="51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26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3F1F8-3027-04C4-84B0-F1D9D804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5E83C1F-BE37-F529-223A-292575C21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963645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마이페이지 설정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MCA_110030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개인정보 마케팅 활용 동의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DA07B07-621A-4FC6-B7FE-5DA3C145A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92" y="757122"/>
            <a:ext cx="2568449" cy="38960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114871-E31A-6419-1391-6305B8948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13" y="764704"/>
            <a:ext cx="3142722" cy="37084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DC0436-0827-4FC1-88FD-E61DC315E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474" y="764704"/>
            <a:ext cx="2546263" cy="55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371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1F5A3-CF2B-81F4-34B5-34260F9B3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5D5E9709-2745-0006-5AA0-20E0B72DA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397496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마이페이지 설정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MCA_110040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약관 및 개인정보 처리 동의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FEEB439-E01F-6222-B012-CFADADD29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908720"/>
            <a:ext cx="2861308" cy="30036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93D68E-4A8B-AEB2-D950-EC7D9ABB0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47" y="800708"/>
            <a:ext cx="3433564" cy="295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64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0FD82-5998-4089-56A6-733E84E1B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CD9DE7-CA01-958B-5B2D-6014270F2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693960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마이페이지 설정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MCA_110050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약관 및 개인정보 처리 동의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상세화면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C2BDCAE-2559-1779-CB58-305F18F75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604" y="692952"/>
            <a:ext cx="4032448" cy="54720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7387AE-416F-3ECB-E593-67D9C1EC4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79" y="872716"/>
            <a:ext cx="3716542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34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346BF-5134-E82F-C4D8-D71FD702F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51B87FA7-7AED-ED71-B058-A7C55650E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37275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마이페이지 설정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MCA_110060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구매 조건 및 개인정보 제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 제공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4584134-9E45-8BBB-E13E-F949D96DF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814" y="995928"/>
            <a:ext cx="4132077" cy="12809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DBE5D4-6943-F967-B2C4-AFD0A47048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38" y="512676"/>
            <a:ext cx="2220213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877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73826-73FA-3101-959E-11EE36F63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6FEBCAD-A33A-2D33-A7C4-3C1ADBEE0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88370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개인정보 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MCA_120010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5E4DFFD-10CA-6660-F818-E4BEFEB3F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12" y="800708"/>
            <a:ext cx="2824210" cy="54366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E6C543-E60C-17AD-B62F-3C10E8BE4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886504"/>
            <a:ext cx="3097389" cy="52650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4028AD-CAD1-280C-8A2A-ECF9E1386F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24" y="904410"/>
            <a:ext cx="2333898" cy="504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236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B3D1F-6BAA-177A-B79D-D18ABC541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85DC0BF-3169-47EB-EC86-AB2C13122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611306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개인정보 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MCA_120020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회원탈퇴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유의사항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4321007-8C7B-A555-DF4E-0BA29FBC4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7" y="728701"/>
            <a:ext cx="2685532" cy="26282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970D89-D807-100B-4792-8AE1AE518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76" y="804862"/>
            <a:ext cx="3224546" cy="3514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BD14A3-B90C-2509-5164-97B293FB46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115" y="908720"/>
            <a:ext cx="2017045" cy="43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32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FCDD8-8E55-A20E-DF4F-B05914CC2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AEDF8A9-E4B6-1644-159B-8B6614AB4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560083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개인정보 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MCA_120030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휴대폰 변경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1113A2A-CF28-A084-1CA5-EDE42B4BBE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42" y="886408"/>
            <a:ext cx="2000670" cy="50851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041F3F-E5EA-36C6-EB17-408C30F78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08" y="800708"/>
            <a:ext cx="3731157" cy="4869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A83E29-7514-2C37-2135-B5B6B7820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16" y="980728"/>
            <a:ext cx="2350541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97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00298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공통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MCA_020010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공통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857453"/>
              </p:ext>
            </p:extLst>
          </p:nvPr>
        </p:nvGraphicFramePr>
        <p:xfrm>
          <a:off x="6861212" y="656686"/>
          <a:ext cx="2916324" cy="5032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알럿이나 컨펌메세지 상세는 퍼블 참조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A39C5FE-3B58-F98E-853A-7EC5EEBB3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406014"/>
            <a:ext cx="2556284" cy="14996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60DB47-BED9-E6FE-E52F-2AF8BBC90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12" y="1412776"/>
            <a:ext cx="2556284" cy="14996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C2943E-4031-A975-43D1-FB0CF4579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92" y="4189747"/>
            <a:ext cx="2556285" cy="149968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875844B-9783-78D8-FBFA-3225DEB91068}"/>
              </a:ext>
            </a:extLst>
          </p:cNvPr>
          <p:cNvSpPr/>
          <p:nvPr/>
        </p:nvSpPr>
        <p:spPr bwMode="auto">
          <a:xfrm>
            <a:off x="488504" y="1081972"/>
            <a:ext cx="1944216" cy="330804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컨펌메세지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1DC7AE5-B7E7-3998-10CA-60759138FE07}"/>
              </a:ext>
            </a:extLst>
          </p:cNvPr>
          <p:cNvSpPr/>
          <p:nvPr/>
        </p:nvSpPr>
        <p:spPr bwMode="auto">
          <a:xfrm>
            <a:off x="3458834" y="1081972"/>
            <a:ext cx="1944216" cy="330804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0">
                <a:solidFill>
                  <a:schemeClr val="tx1"/>
                </a:solidFill>
              </a:rPr>
              <a:t>알럿</a:t>
            </a:r>
            <a:r>
              <a:rPr kumimoji="1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메세지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DCC7EAF-EA5A-1D72-372C-593730C5BBEE}"/>
              </a:ext>
            </a:extLst>
          </p:cNvPr>
          <p:cNvSpPr/>
          <p:nvPr/>
        </p:nvSpPr>
        <p:spPr bwMode="auto">
          <a:xfrm>
            <a:off x="563813" y="3995840"/>
            <a:ext cx="1944216" cy="330804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옵션</a:t>
            </a:r>
          </a:p>
        </p:txBody>
      </p:sp>
    </p:spTree>
    <p:extLst>
      <p:ext uri="{BB962C8B-B14F-4D97-AF65-F5344CB8AC3E}">
        <p14:creationId xmlns:p14="http://schemas.microsoft.com/office/powerpoint/2010/main" val="27541537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1FBFA-1B87-53B4-C99C-BC8CC2C81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1E24306-0E18-3BB9-25D6-0FB0A7D27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652527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포인트 이용내역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MCA_130010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E2BD196-E9DB-EE43-5F6F-6BE945C32B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994" y="711940"/>
            <a:ext cx="2292728" cy="55140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C66D5F-92E4-0EEA-0A2F-7EB0D8DEC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33" y="872716"/>
            <a:ext cx="2948823" cy="5337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400A0F-A334-6CF3-3A24-F3264F316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416" y="944724"/>
            <a:ext cx="3015627" cy="414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927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2F066-5F0F-E32D-B6E9-DFEF36B9A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BF1392-61CF-DA92-E68A-128ABEDEF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96346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배송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MCA_140010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585473-3E33-09D1-82C2-AE0409C0B8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348" y="689411"/>
            <a:ext cx="646814" cy="57631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B8B7C7-E4B9-DE12-EA35-9652EB73DD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8" y="689412"/>
            <a:ext cx="996201" cy="57631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545A60-1496-3FAC-D2AE-41DE78E71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216" y="689410"/>
            <a:ext cx="1440000" cy="31153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46EE55-3684-9400-762C-B4FD3BEB62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8" y="689410"/>
            <a:ext cx="1440000" cy="31153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316502-A33E-DD17-55F5-8D2106F637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779" y="689410"/>
            <a:ext cx="1440000" cy="31153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621A6B4-E801-44D3-2907-9F6C0530D7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60" y="689410"/>
            <a:ext cx="1440000" cy="311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266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8847D-A6B5-857C-922C-EA02BA685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D2EA202-D9FD-5C11-9605-DDBC4A8E6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366050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배송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MCA_140020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문의하기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E2CB01A-0F7C-6088-BA3C-A2779DEC7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188" y="829537"/>
            <a:ext cx="3049729" cy="45593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673ABF-1BAD-9267-3AEF-CF318F22E4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0" y="836712"/>
            <a:ext cx="2133710" cy="48245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DBCB00-FEF8-7A47-F81C-3E2E79AC5C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368" y="1079293"/>
            <a:ext cx="1664039" cy="36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B762D6-F1BC-0EF2-8F64-F4758BDB2D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461" y="1079293"/>
            <a:ext cx="166404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501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D4C22-B9C8-2E1B-65FE-4489C2C9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308B15B-6EE6-FC27-F4AD-AC98EC740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92940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배송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MCA_140030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반품하기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F7A7022-7270-92DF-BDCD-E994DB00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196" y="710698"/>
            <a:ext cx="2922906" cy="54366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C2F3D2-7F83-A289-4A44-955F3812EB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98" y="980727"/>
            <a:ext cx="1914794" cy="46458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B76D49-6D8C-578E-3F8B-B35D1929E2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620" y="836712"/>
            <a:ext cx="1664039" cy="36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A73D16-EB5A-14C9-4620-5EB7E53799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29" y="836712"/>
            <a:ext cx="166403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73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1D2C9-D58A-EC2A-C5CA-A097A4997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4E04C24-C2E1-1A58-1E55-4BCE3C680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942192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배송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MCA_140040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배송 조회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C006474-ACD9-C2A3-A3BD-7F01439C0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82" y="726156"/>
            <a:ext cx="3461538" cy="36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9C2B1F-8799-2928-AB02-946701524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28700"/>
            <a:ext cx="2339741" cy="57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300831-15D6-BAED-E47A-3BB1A3B791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800" y="728700"/>
            <a:ext cx="1909823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135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B4A26-C4F1-EB4A-CD8B-D6857C146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56AC6A7-3522-5033-FA4D-E0E787636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810826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배송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MCA_140040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배송 조회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반품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A417BBE-BD50-3DBA-37E3-8A2AE438D2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0" y="692696"/>
            <a:ext cx="1909823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569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44BDF-9570-C21D-233E-43E1D3145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62D4966-DC6C-19B9-CA6C-52D82BB8E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90387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 리뷰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MCA_150010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리뷰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내역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1D3B92E-E1CA-2610-3572-3F92C872A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35" y="609600"/>
            <a:ext cx="3600000" cy="54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E091C2-42D4-7D68-C9A8-6526634F04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690228"/>
            <a:ext cx="1463394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401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BA2EF-5F99-4386-A859-F435A44EB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CB544E7-5389-B4BB-F4B7-3C1B13BDB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770417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 리뷰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MCA_150020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리뷰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87F4F00-1558-2E1E-1177-D4B116FB8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229" y="738960"/>
            <a:ext cx="4037384" cy="216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135204-BE9C-A11C-8964-86C05430A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28700"/>
            <a:ext cx="2774063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048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89B9F-36DF-3CBA-8B77-6F0279CCC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1C2C15E-071C-FC49-F34A-13ACF853A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305066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 리뷰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MCA_150020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리뷰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285516B-6319-FBBB-20E0-C0ED4C918A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9" y="692696"/>
            <a:ext cx="2035706" cy="57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6B7F1F-019C-56D3-5E4F-6F231B853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04" y="705134"/>
            <a:ext cx="355555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056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E8E7-18BA-5C1D-B54A-D86EB1B0B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1675284-DB7F-A324-E9F6-8ACE29B9D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620309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 리뷰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MCA_150040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리뷰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450D4F7-D4C5-321D-8E88-C8BE2EE10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3" y="676331"/>
            <a:ext cx="2849631" cy="57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8AADC9-2083-1E73-6ABD-7608E7FB6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389" y="690228"/>
            <a:ext cx="2624146" cy="57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7711A1-02CD-F26E-9398-8874C786A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22" y="690228"/>
            <a:ext cx="166403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8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78678-4EE3-D85A-5F32-C1B6F88CF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F2BE9C5-F408-092B-AC8F-AACC31259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427239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온보딩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MCA_030010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온보딩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0BB3DACA-B58D-56B8-D0C6-5985E255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28" y="872716"/>
            <a:ext cx="2546843" cy="55147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D666B2-755E-41A2-236D-DF4F3B74D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40" y="690228"/>
            <a:ext cx="3473935" cy="56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162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C1448-CE99-F5DD-949C-F96C87E11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77BDE19-42E1-9481-2B88-0E3AB0507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933691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배송지 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MCA_160010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배송지 관리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8287F6E4-FF8C-9DBC-53C1-8E32A9269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58" y="699487"/>
            <a:ext cx="2691589" cy="57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72D3FC-2297-FB61-EBF9-5B3A01F7B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0" y="690228"/>
            <a:ext cx="2642934" cy="576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D6834F-E883-0410-171D-86969C9700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8" y="699487"/>
            <a:ext cx="1664039" cy="36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FEAF2C-4691-BDE7-21FC-953A12EC99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84" y="699487"/>
            <a:ext cx="166403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663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EBB93-6A25-92A6-8C88-9E8BA1476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CE4180E-1F88-6E3F-42E3-7D4FF83F7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305789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배송지 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MCA_160020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배송지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추가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88D4B11-1A61-50E3-2EF6-7F4CA0F7E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0" y="908720"/>
            <a:ext cx="2888551" cy="43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769E28-2E58-4394-CE1D-5D3F1D2C31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33" y="690228"/>
            <a:ext cx="2299402" cy="57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111801-28F8-9077-A28C-9B9B6F40AC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24" y="690228"/>
            <a:ext cx="166403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94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549F3-E864-8BA9-6FE5-1CA55B6C7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0B97385-74DC-01DD-97C1-564EA3BA5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466781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배송지 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MCA_160030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배송지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수정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59C7877-1E25-8FE7-64CE-5E0439166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281" y="762929"/>
            <a:ext cx="3042254" cy="1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9CC179-7FC8-E8E9-0866-BE893B45B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76" y="764704"/>
            <a:ext cx="3851402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095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C0C31-9932-EC2B-0774-FBB6BA747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8FB0708-58AA-D373-43A1-FFF3CCBB9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343054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 문의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MCA_170010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내문의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메인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BFF0151-CF84-5659-C9C3-D7C88C97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96" y="692696"/>
            <a:ext cx="2851486" cy="576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D02E4F-A904-FFA6-D90A-9150CEA56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64" y="764704"/>
            <a:ext cx="1452903" cy="57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E485E8-9033-C568-B893-3ECCFDEDF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684838"/>
            <a:ext cx="272419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1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9B07D-32DC-586C-BB37-79B74A265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76CB3DB-047C-A746-2B4E-07A9E3A52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261394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구독관리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MCA_180010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구독관리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B22B5CE-89AD-DD48-BC4C-C1636C142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70" y="692696"/>
            <a:ext cx="3501520" cy="576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7986E0-3CD3-C806-0713-2107786B9A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7" y="692696"/>
            <a:ext cx="2062901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300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CF504-06A7-93E2-FB88-36D843847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565E6E6-BF02-DAB8-5439-2A09C7E97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485925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구독관리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MCA_180020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구독관리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516360C-AC2B-3B8C-2DFE-42E73544E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7" y="690228"/>
            <a:ext cx="2964241" cy="576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5C69D0-254D-F26E-B5F0-F7C95734AA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880" y="696307"/>
            <a:ext cx="166403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113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 bwMode="auto">
          <a:xfrm>
            <a:off x="992560" y="1520788"/>
            <a:ext cx="6480720" cy="1368152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관리자 화면</a:t>
            </a:r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740532" y="1828428"/>
            <a:ext cx="0" cy="952500"/>
            <a:chOff x="1920" y="1065"/>
            <a:chExt cx="0" cy="600"/>
          </a:xfrm>
        </p:grpSpPr>
        <p:sp>
          <p:nvSpPr>
            <p:cNvPr id="6" name="Line 17"/>
            <p:cNvSpPr>
              <a:spLocks noChangeShapeType="1"/>
            </p:cNvSpPr>
            <p:nvPr/>
          </p:nvSpPr>
          <p:spPr bwMode="auto">
            <a:xfrm rot="-5400000">
              <a:off x="1625" y="1360"/>
              <a:ext cx="589" cy="0"/>
            </a:xfrm>
            <a:prstGeom prst="line">
              <a:avLst/>
            </a:prstGeom>
            <a:noFill/>
            <a:ln w="47625">
              <a:solidFill>
                <a:srgbClr val="EA38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Line 18"/>
            <p:cNvSpPr>
              <a:spLocks noChangeShapeType="1"/>
            </p:cNvSpPr>
            <p:nvPr/>
          </p:nvSpPr>
          <p:spPr bwMode="auto">
            <a:xfrm rot="-5400000">
              <a:off x="1689" y="1434"/>
              <a:ext cx="462" cy="0"/>
            </a:xfrm>
            <a:prstGeom prst="line">
              <a:avLst/>
            </a:prstGeom>
            <a:noFill/>
            <a:ln w="47625">
              <a:solidFill>
                <a:srgbClr val="0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97354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852763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 대시보드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972011"/>
              </p:ext>
            </p:extLst>
          </p:nvPr>
        </p:nvGraphicFramePr>
        <p:xfrm>
          <a:off x="6861212" y="656686"/>
          <a:ext cx="2916324" cy="3639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*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활성사용자</a:t>
                      </a:r>
                      <a:endParaRPr lang="en-US" altLang="ko-KR" sz="800" b="0">
                        <a:solidFill>
                          <a:srgbClr val="D727CA"/>
                        </a:solidFill>
                      </a:endParaRPr>
                    </a:p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 -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최근 한달 로그인 사용자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 -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구독사용자 포함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.</a:t>
                      </a: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 bwMode="auto">
          <a:xfrm>
            <a:off x="128464" y="872716"/>
            <a:ext cx="6624736" cy="5508612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974062"/>
              </p:ext>
            </p:extLst>
          </p:nvPr>
        </p:nvGraphicFramePr>
        <p:xfrm>
          <a:off x="141206" y="1340769"/>
          <a:ext cx="1607438" cy="48380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2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latin typeface="+mn-ea"/>
                          <a:ea typeface="+mn-ea"/>
                        </a:rPr>
                        <a:t>회원관리</a:t>
                      </a: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 회원관리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상품관리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 커피 상품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판매 통계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추천관리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취향 분석 항목 관리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주문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결제 관리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주문 내역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결제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환불 내역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배송 관리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구독 서비스 관리</a:t>
                      </a:r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구독 상품</a:t>
                      </a: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구독 회원 관리</a:t>
                      </a: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결제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배송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해지 관리</a:t>
                      </a: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223318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리뷰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커뮤니티 관리</a:t>
                      </a:r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리뷰 모니터링</a:t>
                      </a: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신고 처리</a:t>
                      </a: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게시글 관리</a:t>
                      </a: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261236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리워드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포인트 관리</a:t>
                      </a:r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포인트 적립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사용 내역</a:t>
                      </a: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486588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이벤트 리워드 지급</a:t>
                      </a: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539131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운영자 관리</a:t>
                      </a:r>
                      <a:endParaRPr lang="ko-KR" altLang="en-US" sz="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438432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관리자 계정 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권한 설정</a:t>
                      </a: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5505883"/>
                  </a:ext>
                </a:extLst>
              </a:tr>
              <a:tr h="1935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접근 로그</a:t>
                      </a:r>
                    </a:p>
                  </a:txBody>
                  <a:tcPr marL="72000" marR="72000" marT="3600" marB="36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1516071"/>
                  </a:ext>
                </a:extLst>
              </a:tr>
            </a:tbl>
          </a:graphicData>
        </a:graphic>
      </p:graphicFrame>
      <p:cxnSp>
        <p:nvCxnSpPr>
          <p:cNvPr id="25" name="직선 연결선 24"/>
          <p:cNvCxnSpPr/>
          <p:nvPr/>
        </p:nvCxnSpPr>
        <p:spPr bwMode="auto">
          <a:xfrm>
            <a:off x="128464" y="1340768"/>
            <a:ext cx="6624736" cy="0"/>
          </a:xfrm>
          <a:prstGeom prst="line">
            <a:avLst/>
          </a:prstGeom>
          <a:solidFill>
            <a:srgbClr val="5F5F5F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" name="모서리가 둥근 직사각형 25"/>
          <p:cNvSpPr/>
          <p:nvPr/>
        </p:nvSpPr>
        <p:spPr bwMode="auto">
          <a:xfrm>
            <a:off x="5853100" y="980728"/>
            <a:ext cx="792088" cy="252028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로그아웃</a:t>
            </a: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200472" y="980728"/>
            <a:ext cx="1836204" cy="252028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MyCoffee.Ai</a:t>
            </a:r>
            <a:r>
              <a:rPr kumimoji="1" lang="ko-KR" altLang="en-US" sz="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앱 관리자</a:t>
            </a: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1887616" y="1476530"/>
            <a:ext cx="2287713" cy="379079"/>
          </a:xfrm>
          <a:prstGeom prst="roundRect">
            <a:avLst>
              <a:gd name="adj" fmla="val 10059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ko-KR" altLang="en-US" sz="800">
                <a:solidFill>
                  <a:schemeClr val="tx1">
                    <a:lumMod val="75000"/>
                    <a:lumOff val="25000"/>
                  </a:schemeClr>
                </a:solidFill>
              </a:rPr>
              <a:t>신규가입회원 </a:t>
            </a: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ko-KR" altLang="en-US" sz="800">
                <a:solidFill>
                  <a:schemeClr val="tx1">
                    <a:lumMod val="75000"/>
                    <a:lumOff val="25000"/>
                  </a:schemeClr>
                </a:solidFill>
              </a:rPr>
              <a:t>건</a:t>
            </a:r>
            <a:endParaRPr lang="en-US" altLang="ko-KR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14464"/>
              </p:ext>
            </p:extLst>
          </p:nvPr>
        </p:nvGraphicFramePr>
        <p:xfrm>
          <a:off x="1995628" y="1880828"/>
          <a:ext cx="4505544" cy="106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이름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가입일시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윤광수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2021.03.01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이순신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2021.03.01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2021.03.01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" name="모서리가 둥근 직사각형 32"/>
          <p:cNvSpPr/>
          <p:nvPr/>
        </p:nvSpPr>
        <p:spPr bwMode="auto">
          <a:xfrm>
            <a:off x="4989004" y="3032956"/>
            <a:ext cx="1548172" cy="252028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회원</a:t>
            </a:r>
            <a:r>
              <a:rPr kumimoji="1" lang="ko-KR" altLang="en-US" sz="8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1" lang="ko-KR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전체보기</a:t>
            </a:r>
          </a:p>
        </p:txBody>
      </p:sp>
      <p:sp>
        <p:nvSpPr>
          <p:cNvPr id="4" name="모서리가 둥근 직사각형 30">
            <a:extLst>
              <a:ext uri="{FF2B5EF4-FFF2-40B4-BE49-F238E27FC236}">
                <a16:creationId xmlns:a16="http://schemas.microsoft.com/office/drawing/2014/main" id="{DCDE9BF3-621F-EDF0-55C1-5FEFBB5B7658}"/>
              </a:ext>
            </a:extLst>
          </p:cNvPr>
          <p:cNvSpPr/>
          <p:nvPr/>
        </p:nvSpPr>
        <p:spPr bwMode="auto">
          <a:xfrm>
            <a:off x="1909203" y="3308698"/>
            <a:ext cx="2287713" cy="379079"/>
          </a:xfrm>
          <a:prstGeom prst="roundRect">
            <a:avLst>
              <a:gd name="adj" fmla="val 10059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ko-KR" altLang="en-US" sz="800">
                <a:solidFill>
                  <a:schemeClr val="tx1">
                    <a:lumMod val="75000"/>
                    <a:lumOff val="25000"/>
                  </a:schemeClr>
                </a:solidFill>
              </a:rPr>
              <a:t>오늘 매출 </a:t>
            </a: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</a:rPr>
              <a:t>1.000000</a:t>
            </a:r>
            <a:r>
              <a:rPr lang="ko-KR" altLang="en-US" sz="800">
                <a:solidFill>
                  <a:schemeClr val="tx1">
                    <a:lumMod val="75000"/>
                    <a:lumOff val="25000"/>
                  </a:schemeClr>
                </a:solidFill>
              </a:rPr>
              <a:t>원</a:t>
            </a:r>
            <a:endParaRPr lang="en-US" altLang="ko-KR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모서리가 둥근 직사각형 30">
            <a:extLst>
              <a:ext uri="{FF2B5EF4-FFF2-40B4-BE49-F238E27FC236}">
                <a16:creationId xmlns:a16="http://schemas.microsoft.com/office/drawing/2014/main" id="{0F9443AF-139E-D407-1C88-785DEAFF5C68}"/>
              </a:ext>
            </a:extLst>
          </p:cNvPr>
          <p:cNvSpPr/>
          <p:nvPr/>
        </p:nvSpPr>
        <p:spPr bwMode="auto">
          <a:xfrm>
            <a:off x="1928664" y="3710681"/>
            <a:ext cx="2287713" cy="379079"/>
          </a:xfrm>
          <a:prstGeom prst="roundRect">
            <a:avLst>
              <a:gd name="adj" fmla="val 10059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ko-KR" altLang="en-US" sz="800">
                <a:solidFill>
                  <a:schemeClr val="tx1">
                    <a:lumMod val="75000"/>
                    <a:lumOff val="25000"/>
                  </a:schemeClr>
                </a:solidFill>
              </a:rPr>
              <a:t>활성 사용자</a:t>
            </a:r>
            <a:endParaRPr lang="en-US" altLang="ko-KR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모서리가 둥근 직사각형 30">
            <a:extLst>
              <a:ext uri="{FF2B5EF4-FFF2-40B4-BE49-F238E27FC236}">
                <a16:creationId xmlns:a16="http://schemas.microsoft.com/office/drawing/2014/main" id="{71F30601-C64A-F2FB-E168-2953BBBAC01D}"/>
              </a:ext>
            </a:extLst>
          </p:cNvPr>
          <p:cNvSpPr/>
          <p:nvPr/>
        </p:nvSpPr>
        <p:spPr bwMode="auto">
          <a:xfrm>
            <a:off x="1920360" y="4080204"/>
            <a:ext cx="2287713" cy="379079"/>
          </a:xfrm>
          <a:prstGeom prst="roundRect">
            <a:avLst>
              <a:gd name="adj" fmla="val 10059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ko-KR" altLang="en-US" sz="800">
                <a:solidFill>
                  <a:schemeClr val="tx1">
                    <a:lumMod val="75000"/>
                    <a:lumOff val="25000"/>
                  </a:schemeClr>
                </a:solidFill>
              </a:rPr>
              <a:t>인기 커피 현황</a:t>
            </a:r>
            <a:endParaRPr lang="en-US" altLang="ko-KR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B7C3C3-0B3C-9781-8A37-BC6B0E504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843987"/>
              </p:ext>
            </p:extLst>
          </p:nvPr>
        </p:nvGraphicFramePr>
        <p:xfrm>
          <a:off x="2028372" y="4484502"/>
          <a:ext cx="4505544" cy="106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순위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커피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위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딥 바디 블렌드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위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벨벳 터치 블렌드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위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콜롬비아 블렌드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모서리가 둥근 직사각형 32">
            <a:extLst>
              <a:ext uri="{FF2B5EF4-FFF2-40B4-BE49-F238E27FC236}">
                <a16:creationId xmlns:a16="http://schemas.microsoft.com/office/drawing/2014/main" id="{F1BD0526-C72F-F869-B5DF-DE4CE7667AD0}"/>
              </a:ext>
            </a:extLst>
          </p:cNvPr>
          <p:cNvSpPr/>
          <p:nvPr/>
        </p:nvSpPr>
        <p:spPr bwMode="auto">
          <a:xfrm>
            <a:off x="5021748" y="5636630"/>
            <a:ext cx="1548172" cy="252028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판매 통계 보기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0575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981495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회원관리</a:t>
                      </a:r>
                      <a:r>
                        <a:rPr lang="en-US" altLang="ko-KR" sz="9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&gt;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874989"/>
              </p:ext>
            </p:extLst>
          </p:nvPr>
        </p:nvGraphicFramePr>
        <p:xfrm>
          <a:off x="1068381" y="3990456"/>
          <a:ext cx="4500496" cy="251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51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5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6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7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10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048709"/>
              </p:ext>
            </p:extLst>
          </p:nvPr>
        </p:nvGraphicFramePr>
        <p:xfrm>
          <a:off x="164467" y="2359010"/>
          <a:ext cx="6516723" cy="159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3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830">
                  <a:extLst>
                    <a:ext uri="{9D8B030D-6E8A-4147-A177-3AD203B41FA5}">
                      <a16:colId xmlns:a16="http://schemas.microsoft.com/office/drawing/2014/main" val="3654363567"/>
                    </a:ext>
                  </a:extLst>
                </a:gridCol>
                <a:gridCol w="1064613">
                  <a:extLst>
                    <a:ext uri="{9D8B030D-6E8A-4147-A177-3AD203B41FA5}">
                      <a16:colId xmlns:a16="http://schemas.microsoft.com/office/drawing/2014/main" val="1384699641"/>
                    </a:ext>
                  </a:extLst>
                </a:gridCol>
                <a:gridCol w="742003">
                  <a:extLst>
                    <a:ext uri="{9D8B030D-6E8A-4147-A177-3AD203B41FA5}">
                      <a16:colId xmlns:a16="http://schemas.microsoft.com/office/drawing/2014/main" val="3072860886"/>
                    </a:ext>
                  </a:extLst>
                </a:gridCol>
                <a:gridCol w="6774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481">
                  <a:extLst>
                    <a:ext uri="{9D8B030D-6E8A-4147-A177-3AD203B41FA5}">
                      <a16:colId xmlns:a16="http://schemas.microsoft.com/office/drawing/2014/main" val="2308033256"/>
                    </a:ext>
                  </a:extLst>
                </a:gridCol>
                <a:gridCol w="483915">
                  <a:extLst>
                    <a:ext uri="{9D8B030D-6E8A-4147-A177-3AD203B41FA5}">
                      <a16:colId xmlns:a16="http://schemas.microsoft.com/office/drawing/2014/main" val="2662136987"/>
                    </a:ext>
                  </a:extLst>
                </a:gridCol>
                <a:gridCol w="935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9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이름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이메일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전화번호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가입채널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포인트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구독수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상태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가입일시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 err="1"/>
                        <a:t>등록일시</a:t>
                      </a:r>
                      <a:r>
                        <a:rPr lang="en-US" altLang="ko-KR" sz="800" b="1" dirty="0"/>
                        <a:t>)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관리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박회원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abc.@gmail.com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010-1111-2222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1,000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정상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2022-01-30 05:30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김회원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abc.@gmail.com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010-1111-2222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카카오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1,000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정상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2022-01-30 05:30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이회원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abc.@gmail.com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010-1111-2222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카카오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1,000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탈퇴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2022-01-30 05:30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최회원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abc.@gmail.com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010-1111-2222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카카오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1,000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정상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2022-01-30 05:30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안회원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abc.@gmail.com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010-1111-2222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네이버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1,000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탈퇴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2022-01-30 05:30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 bwMode="auto">
          <a:xfrm>
            <a:off x="67796" y="746455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회원관리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6221462" y="2684307"/>
            <a:ext cx="387722" cy="16450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탈퇴</a:t>
            </a: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6221462" y="2936335"/>
            <a:ext cx="387722" cy="16450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ko-KR" altLang="en-US" sz="700" b="0">
                <a:solidFill>
                  <a:schemeClr val="tx1"/>
                </a:solidFill>
              </a:rPr>
              <a:t>탈퇴</a:t>
            </a:r>
            <a:endParaRPr kumimoji="1" lang="ko-KR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6221462" y="3200732"/>
            <a:ext cx="387722" cy="16450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ko-KR" altLang="en-US" sz="700" b="0">
                <a:solidFill>
                  <a:schemeClr val="tx1"/>
                </a:solidFill>
              </a:rPr>
              <a:t>탈퇴</a:t>
            </a:r>
            <a:endParaRPr kumimoji="1" lang="ko-KR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6221462" y="3729526"/>
            <a:ext cx="387722" cy="16450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ko-KR" altLang="en-US" sz="700" b="0">
                <a:solidFill>
                  <a:schemeClr val="tx1"/>
                </a:solidFill>
              </a:rPr>
              <a:t>탈퇴</a:t>
            </a:r>
            <a:endParaRPr kumimoji="1" lang="ko-KR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 bwMode="auto">
          <a:xfrm>
            <a:off x="164468" y="998483"/>
            <a:ext cx="6552728" cy="0"/>
          </a:xfrm>
          <a:prstGeom prst="line">
            <a:avLst/>
          </a:prstGeom>
          <a:solidFill>
            <a:srgbClr val="5F5F5F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0" name="모서리가 둥근 직사각형 29"/>
          <p:cNvSpPr/>
          <p:nvPr/>
        </p:nvSpPr>
        <p:spPr bwMode="auto">
          <a:xfrm>
            <a:off x="870440" y="770323"/>
            <a:ext cx="1843945" cy="216000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총회원수</a:t>
            </a: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: 3</a:t>
            </a:r>
            <a:r>
              <a:rPr kumimoji="1" lang="ko-KR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명 탈퇴</a:t>
            </a: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: 0</a:t>
            </a:r>
            <a:r>
              <a:rPr kumimoji="1" lang="ko-KR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166334" y="1113634"/>
            <a:ext cx="813887" cy="216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검색구분선택</a:t>
            </a: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5946667" y="1096570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검색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5048141" y="1075403"/>
            <a:ext cx="864096" cy="214459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511860"/>
              </p:ext>
            </p:extLst>
          </p:nvPr>
        </p:nvGraphicFramePr>
        <p:xfrm>
          <a:off x="6861212" y="656682"/>
          <a:ext cx="2916324" cy="32243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*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등급관리는 필요없음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.</a:t>
                      </a:r>
                      <a:endParaRPr lang="en-US" altLang="ko-KR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7" name="표 3">
            <a:extLst>
              <a:ext uri="{FF2B5EF4-FFF2-40B4-BE49-F238E27FC236}">
                <a16:creationId xmlns:a16="http://schemas.microsoft.com/office/drawing/2014/main" id="{BB4EABF3-7584-E4EE-2F6C-D67DBDBA1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380977"/>
              </p:ext>
            </p:extLst>
          </p:nvPr>
        </p:nvGraphicFramePr>
        <p:xfrm>
          <a:off x="171224" y="1303967"/>
          <a:ext cx="809282" cy="52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282">
                  <a:extLst>
                    <a:ext uri="{9D8B030D-6E8A-4147-A177-3AD203B41FA5}">
                      <a16:colId xmlns:a16="http://schemas.microsoft.com/office/drawing/2014/main" val="236759268"/>
                    </a:ext>
                  </a:extLst>
                </a:gridCol>
              </a:tblGrid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이름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전화번호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19538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이메일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426611"/>
                  </a:ext>
                </a:extLst>
              </a:tr>
            </a:tbl>
          </a:graphicData>
        </a:graphic>
      </p:graphicFrame>
      <p:sp>
        <p:nvSpPr>
          <p:cNvPr id="57" name="모서리가 둥근 직사각형 56"/>
          <p:cNvSpPr/>
          <p:nvPr/>
        </p:nvSpPr>
        <p:spPr bwMode="auto">
          <a:xfrm>
            <a:off x="5781090" y="2060909"/>
            <a:ext cx="900100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회원등록</a:t>
            </a: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6221462" y="3477726"/>
            <a:ext cx="387722" cy="16450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ko-KR" altLang="en-US" sz="700" b="0">
                <a:solidFill>
                  <a:schemeClr val="tx1"/>
                </a:solidFill>
              </a:rPr>
              <a:t>탈퇴</a:t>
            </a:r>
            <a:endParaRPr kumimoji="1" lang="ko-KR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" name="모서리가 둥근 직사각형 30">
            <a:extLst>
              <a:ext uri="{FF2B5EF4-FFF2-40B4-BE49-F238E27FC236}">
                <a16:creationId xmlns:a16="http://schemas.microsoft.com/office/drawing/2014/main" id="{ACA400E7-274D-483E-A376-F1D4F6E2429F}"/>
              </a:ext>
            </a:extLst>
          </p:cNvPr>
          <p:cNvSpPr/>
          <p:nvPr/>
        </p:nvSpPr>
        <p:spPr bwMode="auto">
          <a:xfrm>
            <a:off x="1070816" y="1100133"/>
            <a:ext cx="813887" cy="216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가입채널</a:t>
            </a:r>
            <a:r>
              <a:rPr kumimoji="1" lang="ko-KR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선택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15E7039-31D3-D085-391C-267BB2BDB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1506"/>
              </p:ext>
            </p:extLst>
          </p:nvPr>
        </p:nvGraphicFramePr>
        <p:xfrm>
          <a:off x="1075706" y="1290466"/>
          <a:ext cx="809282" cy="697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282">
                  <a:extLst>
                    <a:ext uri="{9D8B030D-6E8A-4147-A177-3AD203B41FA5}">
                      <a16:colId xmlns:a16="http://schemas.microsoft.com/office/drawing/2014/main" val="236759268"/>
                    </a:ext>
                  </a:extLst>
                </a:gridCol>
              </a:tblGrid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이메일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카카오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19538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네이버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426611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애플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058162"/>
                  </a:ext>
                </a:extLst>
              </a:tr>
            </a:tbl>
          </a:graphicData>
        </a:graphic>
      </p:graphicFrame>
      <p:sp>
        <p:nvSpPr>
          <p:cNvPr id="5" name="모서리가 둥근 직사각형 30">
            <a:extLst>
              <a:ext uri="{FF2B5EF4-FFF2-40B4-BE49-F238E27FC236}">
                <a16:creationId xmlns:a16="http://schemas.microsoft.com/office/drawing/2014/main" id="{B9DC2C59-6B5B-51C6-845A-03501B7EBD51}"/>
              </a:ext>
            </a:extLst>
          </p:cNvPr>
          <p:cNvSpPr/>
          <p:nvPr/>
        </p:nvSpPr>
        <p:spPr bwMode="auto">
          <a:xfrm>
            <a:off x="1970123" y="1076007"/>
            <a:ext cx="813887" cy="216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회원상태</a:t>
            </a:r>
            <a:r>
              <a:rPr kumimoji="1" lang="ko-KR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선택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51C37CC1-F00D-DC61-B1AE-A5D304F83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90702"/>
              </p:ext>
            </p:extLst>
          </p:nvPr>
        </p:nvGraphicFramePr>
        <p:xfrm>
          <a:off x="1975013" y="1266340"/>
          <a:ext cx="809282" cy="348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282">
                  <a:extLst>
                    <a:ext uri="{9D8B030D-6E8A-4147-A177-3AD203B41FA5}">
                      <a16:colId xmlns:a16="http://schemas.microsoft.com/office/drawing/2014/main" val="236759268"/>
                    </a:ext>
                  </a:extLst>
                </a:gridCol>
              </a:tblGrid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정상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탈퇴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19538"/>
                  </a:ext>
                </a:extLst>
              </a:tr>
            </a:tbl>
          </a:graphicData>
        </a:graphic>
      </p:graphicFrame>
      <p:sp>
        <p:nvSpPr>
          <p:cNvPr id="7" name="모서리가 둥근 직사각형 25">
            <a:extLst>
              <a:ext uri="{FF2B5EF4-FFF2-40B4-BE49-F238E27FC236}">
                <a16:creationId xmlns:a16="http://schemas.microsoft.com/office/drawing/2014/main" id="{BD5DCA3C-53A8-C493-4833-69F8646BCD12}"/>
              </a:ext>
            </a:extLst>
          </p:cNvPr>
          <p:cNvSpPr/>
          <p:nvPr/>
        </p:nvSpPr>
        <p:spPr bwMode="auto">
          <a:xfrm>
            <a:off x="3958791" y="4893145"/>
            <a:ext cx="766856" cy="21959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2023.05.01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모서리가 둥근 직사각형 33">
            <a:extLst>
              <a:ext uri="{FF2B5EF4-FFF2-40B4-BE49-F238E27FC236}">
                <a16:creationId xmlns:a16="http://schemas.microsoft.com/office/drawing/2014/main" id="{7C76F18F-6C1D-191E-3A33-DDD45AE912B6}"/>
              </a:ext>
            </a:extLst>
          </p:cNvPr>
          <p:cNvSpPr/>
          <p:nvPr/>
        </p:nvSpPr>
        <p:spPr bwMode="auto">
          <a:xfrm>
            <a:off x="3296816" y="4914556"/>
            <a:ext cx="648498" cy="190942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응시기간</a:t>
            </a:r>
            <a:r>
              <a:rPr kumimoji="1" lang="en-US" altLang="ko-KR" sz="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:</a:t>
            </a:r>
            <a:endParaRPr kumimoji="1" lang="ko-KR" altLang="en-US" sz="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34">
            <a:extLst>
              <a:ext uri="{FF2B5EF4-FFF2-40B4-BE49-F238E27FC236}">
                <a16:creationId xmlns:a16="http://schemas.microsoft.com/office/drawing/2014/main" id="{D566F27E-6091-3A41-E9DC-A07A1C9D41D8}"/>
              </a:ext>
            </a:extLst>
          </p:cNvPr>
          <p:cNvSpPr/>
          <p:nvPr/>
        </p:nvSpPr>
        <p:spPr bwMode="auto">
          <a:xfrm>
            <a:off x="5013679" y="4900232"/>
            <a:ext cx="766856" cy="21959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2023.05.31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모서리가 둥근 직사각형 35">
            <a:extLst>
              <a:ext uri="{FF2B5EF4-FFF2-40B4-BE49-F238E27FC236}">
                <a16:creationId xmlns:a16="http://schemas.microsoft.com/office/drawing/2014/main" id="{279585D3-3F06-F86E-0A6B-359F40FEA448}"/>
              </a:ext>
            </a:extLst>
          </p:cNvPr>
          <p:cNvSpPr/>
          <p:nvPr/>
        </p:nvSpPr>
        <p:spPr bwMode="auto">
          <a:xfrm>
            <a:off x="4761651" y="4903822"/>
            <a:ext cx="216024" cy="216000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~</a:t>
            </a:r>
            <a:endParaRPr kumimoji="1" lang="ko-KR" altLang="en-US" sz="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모서리가 둥근 직사각형 25">
            <a:extLst>
              <a:ext uri="{FF2B5EF4-FFF2-40B4-BE49-F238E27FC236}">
                <a16:creationId xmlns:a16="http://schemas.microsoft.com/office/drawing/2014/main" id="{E32C08A2-8495-0B0F-52B7-92429538A528}"/>
              </a:ext>
            </a:extLst>
          </p:cNvPr>
          <p:cNvSpPr/>
          <p:nvPr/>
        </p:nvSpPr>
        <p:spPr bwMode="auto">
          <a:xfrm>
            <a:off x="3334069" y="1050924"/>
            <a:ext cx="720080" cy="21444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2023.05.01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33">
            <a:extLst>
              <a:ext uri="{FF2B5EF4-FFF2-40B4-BE49-F238E27FC236}">
                <a16:creationId xmlns:a16="http://schemas.microsoft.com/office/drawing/2014/main" id="{14B76A49-2324-4BF1-3DE6-8B7F0A5CAB44}"/>
              </a:ext>
            </a:extLst>
          </p:cNvPr>
          <p:cNvSpPr/>
          <p:nvPr/>
        </p:nvSpPr>
        <p:spPr bwMode="auto">
          <a:xfrm>
            <a:off x="2782354" y="1058011"/>
            <a:ext cx="648498" cy="190942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>
                <a:solidFill>
                  <a:schemeClr val="tx1"/>
                </a:solidFill>
              </a:rPr>
              <a:t>가입</a:t>
            </a:r>
            <a:r>
              <a:rPr kumimoji="1" lang="ko-KR" alt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기간</a:t>
            </a:r>
            <a:r>
              <a:rPr kumimoji="1" lang="en-US" altLang="ko-KR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:</a:t>
            </a:r>
            <a:endParaRPr kumimoji="1" lang="ko-KR" alt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34">
            <a:extLst>
              <a:ext uri="{FF2B5EF4-FFF2-40B4-BE49-F238E27FC236}">
                <a16:creationId xmlns:a16="http://schemas.microsoft.com/office/drawing/2014/main" id="{EA34AF9C-935F-A037-3522-B038553B54C7}"/>
              </a:ext>
            </a:extLst>
          </p:cNvPr>
          <p:cNvSpPr/>
          <p:nvPr/>
        </p:nvSpPr>
        <p:spPr bwMode="auto">
          <a:xfrm>
            <a:off x="4256241" y="1058011"/>
            <a:ext cx="720080" cy="21444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2023.05.31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35">
            <a:extLst>
              <a:ext uri="{FF2B5EF4-FFF2-40B4-BE49-F238E27FC236}">
                <a16:creationId xmlns:a16="http://schemas.microsoft.com/office/drawing/2014/main" id="{32FF0C59-E99D-FFA9-61A7-C42034223C4D}"/>
              </a:ext>
            </a:extLst>
          </p:cNvPr>
          <p:cNvSpPr/>
          <p:nvPr/>
        </p:nvSpPr>
        <p:spPr bwMode="auto">
          <a:xfrm>
            <a:off x="4040217" y="1061601"/>
            <a:ext cx="216024" cy="216000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~</a:t>
            </a:r>
            <a:endParaRPr kumimoji="1" lang="ko-KR" alt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31">
            <a:extLst>
              <a:ext uri="{FF2B5EF4-FFF2-40B4-BE49-F238E27FC236}">
                <a16:creationId xmlns:a16="http://schemas.microsoft.com/office/drawing/2014/main" id="{27F37448-395D-CD48-91EE-A38FC4CF36B3}"/>
              </a:ext>
            </a:extLst>
          </p:cNvPr>
          <p:cNvSpPr/>
          <p:nvPr/>
        </p:nvSpPr>
        <p:spPr bwMode="auto">
          <a:xfrm>
            <a:off x="5956730" y="1330160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검색초기화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79616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811087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회원관리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&gt;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회원등록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 bwMode="auto">
          <a:xfrm>
            <a:off x="86991" y="788551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회원등록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927138"/>
              </p:ext>
            </p:extLst>
          </p:nvPr>
        </p:nvGraphicFramePr>
        <p:xfrm>
          <a:off x="6861212" y="656686"/>
          <a:ext cx="2916324" cy="34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42988"/>
              </p:ext>
            </p:extLst>
          </p:nvPr>
        </p:nvGraphicFramePr>
        <p:xfrm>
          <a:off x="236476" y="1268760"/>
          <a:ext cx="6192688" cy="36254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이름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이메일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생년월일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성별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휴대폰 번호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가입일</a:t>
                      </a:r>
                      <a:endParaRPr lang="ko-KR" altLang="en-US" sz="800" b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가입채널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포인트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4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회원상태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구독수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42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42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모서리가 둥근 직사각형 10"/>
          <p:cNvSpPr/>
          <p:nvPr/>
        </p:nvSpPr>
        <p:spPr bwMode="auto">
          <a:xfrm>
            <a:off x="1301274" y="1367628"/>
            <a:ext cx="1800000" cy="324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홍길동</a:t>
            </a: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4524366" y="1367628"/>
            <a:ext cx="1800000" cy="324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3692860" y="602128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등록</a:t>
            </a:r>
            <a:r>
              <a:rPr lang="en-US" altLang="ko-KR" sz="800" b="0" dirty="0">
                <a:solidFill>
                  <a:schemeClr val="tx1"/>
                </a:solidFill>
              </a:rPr>
              <a:t>/</a:t>
            </a:r>
            <a:r>
              <a:rPr lang="ko-KR" altLang="en-US" sz="800" b="0" dirty="0">
                <a:solidFill>
                  <a:schemeClr val="tx1"/>
                </a:solidFill>
              </a:rPr>
              <a:t>수정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2254391" y="602128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목록으로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1295110" y="1848683"/>
            <a:ext cx="1800000" cy="324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4518202" y="1848683"/>
            <a:ext cx="1800000" cy="324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4518202" y="2348880"/>
            <a:ext cx="1800000" cy="324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ko-KR" sz="8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2026-01-15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" name="모서리가 둥근 직사각형 12">
            <a:extLst>
              <a:ext uri="{FF2B5EF4-FFF2-40B4-BE49-F238E27FC236}">
                <a16:creationId xmlns:a16="http://schemas.microsoft.com/office/drawing/2014/main" id="{D8F6B428-516D-BBAA-8724-B52DF83BE39C}"/>
              </a:ext>
            </a:extLst>
          </p:cNvPr>
          <p:cNvSpPr/>
          <p:nvPr/>
        </p:nvSpPr>
        <p:spPr bwMode="auto">
          <a:xfrm>
            <a:off x="1295110" y="2400864"/>
            <a:ext cx="1800000" cy="324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010-1111-2222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3775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D1A9F-E389-D97B-F28F-B1317BFC4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DC0D08C-25B1-D122-5F43-F365468BD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834315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온보딩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MCA_030020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온보딩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취향분석결과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2C1D02E-1795-1EB7-6F12-B35907822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23" y="706527"/>
            <a:ext cx="2661534" cy="5763109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8045E7-01AF-FD1A-70B9-6E7A0CE27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114660"/>
              </p:ext>
            </p:extLst>
          </p:nvPr>
        </p:nvGraphicFramePr>
        <p:xfrm>
          <a:off x="5493060" y="698444"/>
          <a:ext cx="4219213" cy="5394824"/>
        </p:xfrm>
        <a:graphic>
          <a:graphicData uri="http://schemas.openxmlformats.org/drawingml/2006/table">
            <a:tbl>
              <a:tblPr/>
              <a:tblGrid>
                <a:gridCol w="382913">
                  <a:extLst>
                    <a:ext uri="{9D8B030D-6E8A-4147-A177-3AD203B41FA5}">
                      <a16:colId xmlns:a16="http://schemas.microsoft.com/office/drawing/2014/main" val="2204740613"/>
                    </a:ext>
                  </a:extLst>
                </a:gridCol>
                <a:gridCol w="1301903">
                  <a:extLst>
                    <a:ext uri="{9D8B030D-6E8A-4147-A177-3AD203B41FA5}">
                      <a16:colId xmlns:a16="http://schemas.microsoft.com/office/drawing/2014/main" val="924428474"/>
                    </a:ext>
                  </a:extLst>
                </a:gridCol>
                <a:gridCol w="2534397">
                  <a:extLst>
                    <a:ext uri="{9D8B030D-6E8A-4147-A177-3AD203B41FA5}">
                      <a16:colId xmlns:a16="http://schemas.microsoft.com/office/drawing/2014/main" val="1607285830"/>
                    </a:ext>
                  </a:extLst>
                </a:gridCol>
              </a:tblGrid>
              <a:tr h="22216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번호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항목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상세 설명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59891"/>
                  </a:ext>
                </a:extLst>
              </a:tr>
              <a:tr h="55733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문의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요청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*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각 척도별로 결과 문구 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산미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1,2,3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각각에 대한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결과 문구는 관리자에서 등록</a:t>
                      </a:r>
                      <a:endParaRPr lang="en-US" altLang="ko-KR" sz="900">
                        <a:solidFill>
                          <a:srgbClr val="FF0000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*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척도에 따른 추천 알고리즘 필요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.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 =&gt;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각 척도에 따른 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%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근사값으로 사용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37346"/>
                  </a:ext>
                </a:extLst>
              </a:tr>
              <a:tr h="55733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화면 목적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사용자가 입력한 커피 선호 척도를 기반으로 추천 블렌드 커피와 상세 취향 분석 결과를 제공하여 개인 맞춤 커피 정보를 확인하는 화면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445182"/>
                  </a:ext>
                </a:extLst>
              </a:tr>
              <a:tr h="122767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주요 기능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블렌드 커피 추천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입력한 취향 데이터를 바탕으로 가장 적합한 블렌드 커피를 추천하고 이유를 제공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취향 분석 시각화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사용자의 입력값이 반영된 오각형 그래프와 함께 각 속성별 상세 분석 제공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다음 단계 안내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취향 분석을 완료한 후 본격적인 커피 추천 서비스로 연결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887771"/>
                  </a:ext>
                </a:extLst>
              </a:tr>
              <a:tr h="22216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블렌드 커피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커피명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추천된 커피 이름 표출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예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벨벳 터치 블렌드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")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593702"/>
                  </a:ext>
                </a:extLst>
              </a:tr>
              <a:tr h="38975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블렌드 커피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원산지 배합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원산지별 배합 비율 표출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예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케냐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51%,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코스타리카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49%")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274414"/>
                  </a:ext>
                </a:extLst>
              </a:tr>
              <a:tr h="38975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블렌드 커피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한줄 요약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한줄요약 표출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예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깔끔한 마무리와 산뜻한 입안 감촉이 좋은 커피입니다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.")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515224"/>
                  </a:ext>
                </a:extLst>
              </a:tr>
              <a:tr h="401215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블렌드 커피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 속성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 속성 각 컬럼의 값 숫자로 표출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오각형 시각화 디자인 표출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210585"/>
                  </a:ext>
                </a:extLst>
              </a:tr>
              <a:tr h="22216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5-1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블렌드 커피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 속성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 속성 각 컬럼의 값 별 디자인으로 표출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549232"/>
                  </a:ext>
                </a:extLst>
              </a:tr>
              <a:tr h="38975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5-2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척도 설명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커피 속성 컬럼 값과 일치하는 척도설명 컬럼 값 표출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435787"/>
                  </a:ext>
                </a:extLst>
              </a:tr>
              <a:tr h="38975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6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회원가입 버튼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로그인 화면으로 이동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$\rightarrow$ [02-01]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로그인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_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메인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928571"/>
                  </a:ext>
                </a:extLst>
              </a:tr>
              <a:tr h="38975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7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둘러보기 버튼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메인홈 화면으로 이동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$\rightarrow$ [03-02]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홈화면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_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비로그인사용자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9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560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495901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상품관리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952888"/>
              </p:ext>
            </p:extLst>
          </p:nvPr>
        </p:nvGraphicFramePr>
        <p:xfrm>
          <a:off x="1104386" y="4265086"/>
          <a:ext cx="4500496" cy="251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51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5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6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7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10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66040"/>
              </p:ext>
            </p:extLst>
          </p:nvPr>
        </p:nvGraphicFramePr>
        <p:xfrm>
          <a:off x="182098" y="2307998"/>
          <a:ext cx="6535097" cy="185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7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003">
                  <a:extLst>
                    <a:ext uri="{9D8B030D-6E8A-4147-A177-3AD203B41FA5}">
                      <a16:colId xmlns:a16="http://schemas.microsoft.com/office/drawing/2014/main" val="2697963871"/>
                    </a:ext>
                  </a:extLst>
                </a:gridCol>
                <a:gridCol w="423004">
                  <a:extLst>
                    <a:ext uri="{9D8B030D-6E8A-4147-A177-3AD203B41FA5}">
                      <a16:colId xmlns:a16="http://schemas.microsoft.com/office/drawing/2014/main" val="220208296"/>
                    </a:ext>
                  </a:extLst>
                </a:gridCol>
                <a:gridCol w="376003">
                  <a:extLst>
                    <a:ext uri="{9D8B030D-6E8A-4147-A177-3AD203B41FA5}">
                      <a16:colId xmlns:a16="http://schemas.microsoft.com/office/drawing/2014/main" val="570003703"/>
                    </a:ext>
                  </a:extLst>
                </a:gridCol>
                <a:gridCol w="517005">
                  <a:extLst>
                    <a:ext uri="{9D8B030D-6E8A-4147-A177-3AD203B41FA5}">
                      <a16:colId xmlns:a16="http://schemas.microsoft.com/office/drawing/2014/main" val="2490611648"/>
                    </a:ext>
                  </a:extLst>
                </a:gridCol>
                <a:gridCol w="887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035">
                  <a:extLst>
                    <a:ext uri="{9D8B030D-6E8A-4147-A177-3AD203B41FA5}">
                      <a16:colId xmlns:a16="http://schemas.microsoft.com/office/drawing/2014/main" val="2950432015"/>
                    </a:ext>
                  </a:extLst>
                </a:gridCol>
                <a:gridCol w="743372">
                  <a:extLst>
                    <a:ext uri="{9D8B030D-6E8A-4147-A177-3AD203B41FA5}">
                      <a16:colId xmlns:a16="http://schemas.microsoft.com/office/drawing/2014/main" val="4292687337"/>
                    </a:ext>
                  </a:extLst>
                </a:gridCol>
                <a:gridCol w="1015174">
                  <a:extLst>
                    <a:ext uri="{9D8B030D-6E8A-4147-A177-3AD203B41FA5}">
                      <a16:colId xmlns:a16="http://schemas.microsoft.com/office/drawing/2014/main" val="633952755"/>
                    </a:ext>
                  </a:extLst>
                </a:gridCol>
              </a:tblGrid>
              <a:tr h="2651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상품이름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맛프로파일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가격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판매타입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재고상태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등록일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947836"/>
                  </a:ext>
                </a:extLst>
              </a:tr>
              <a:tr h="26512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향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산미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단맛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바디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고소함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벨벳터치블렌드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30,000</a:t>
                      </a:r>
                      <a:endParaRPr lang="ko-KR" altLang="en-US" sz="800" b="1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단품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99,999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2026-01-15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벨벳터치블렌드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30,000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구독가능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80,001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벨벳터치블렌드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30,000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복합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99,999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벨벳터치블렌드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30,000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단품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80,001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벨벳터치블렌드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30,000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구독가능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80,001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 bwMode="auto">
          <a:xfrm>
            <a:off x="67796" y="746455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상품관리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 bwMode="auto">
          <a:xfrm>
            <a:off x="164468" y="998483"/>
            <a:ext cx="6552728" cy="0"/>
          </a:xfrm>
          <a:prstGeom prst="line">
            <a:avLst/>
          </a:prstGeom>
          <a:solidFill>
            <a:srgbClr val="5F5F5F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001667"/>
              </p:ext>
            </p:extLst>
          </p:nvPr>
        </p:nvGraphicFramePr>
        <p:xfrm>
          <a:off x="6861212" y="656683"/>
          <a:ext cx="2916324" cy="2757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*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커피상품은 정해져 있고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,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사용자의 척도에 따른 근사값으로 조정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.</a:t>
                      </a:r>
                      <a:endParaRPr lang="en-US" altLang="ko-KR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7" name="모서리가 둥근 직사각형 56"/>
          <p:cNvSpPr/>
          <p:nvPr/>
        </p:nvSpPr>
        <p:spPr bwMode="auto">
          <a:xfrm>
            <a:off x="5817096" y="2009349"/>
            <a:ext cx="900100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상품</a:t>
            </a:r>
            <a:r>
              <a:rPr kumimoji="1" lang="ko-KR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3" name="모서리가 둥근 직사각형 31">
            <a:extLst>
              <a:ext uri="{FF2B5EF4-FFF2-40B4-BE49-F238E27FC236}">
                <a16:creationId xmlns:a16="http://schemas.microsoft.com/office/drawing/2014/main" id="{3B69367C-CAB4-FE8A-9E4F-D759DAB2F01A}"/>
              </a:ext>
            </a:extLst>
          </p:cNvPr>
          <p:cNvSpPr/>
          <p:nvPr/>
        </p:nvSpPr>
        <p:spPr bwMode="auto">
          <a:xfrm>
            <a:off x="5025085" y="1179792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검색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모서리가 둥근 직사각형 32">
            <a:extLst>
              <a:ext uri="{FF2B5EF4-FFF2-40B4-BE49-F238E27FC236}">
                <a16:creationId xmlns:a16="http://schemas.microsoft.com/office/drawing/2014/main" id="{B9509659-8007-03A0-AE54-09F1A60719C1}"/>
              </a:ext>
            </a:extLst>
          </p:cNvPr>
          <p:cNvSpPr/>
          <p:nvPr/>
        </p:nvSpPr>
        <p:spPr bwMode="auto">
          <a:xfrm>
            <a:off x="4009427" y="1179792"/>
            <a:ext cx="864096" cy="214459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모서리가 둥근 직사각형 30">
            <a:extLst>
              <a:ext uri="{FF2B5EF4-FFF2-40B4-BE49-F238E27FC236}">
                <a16:creationId xmlns:a16="http://schemas.microsoft.com/office/drawing/2014/main" id="{1B822209-3760-C931-F033-20B7D4CA4AF0}"/>
              </a:ext>
            </a:extLst>
          </p:cNvPr>
          <p:cNvSpPr/>
          <p:nvPr/>
        </p:nvSpPr>
        <p:spPr bwMode="auto">
          <a:xfrm>
            <a:off x="249857" y="1191023"/>
            <a:ext cx="813887" cy="216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판매상태선택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DCFC73DA-365E-26DB-EFFB-C8BBDBB85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66512"/>
              </p:ext>
            </p:extLst>
          </p:nvPr>
        </p:nvGraphicFramePr>
        <p:xfrm>
          <a:off x="254747" y="1381356"/>
          <a:ext cx="809282" cy="52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282">
                  <a:extLst>
                    <a:ext uri="{9D8B030D-6E8A-4147-A177-3AD203B41FA5}">
                      <a16:colId xmlns:a16="http://schemas.microsoft.com/office/drawing/2014/main" val="236759268"/>
                    </a:ext>
                  </a:extLst>
                </a:gridCol>
              </a:tblGrid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판매중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품절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19538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일시정지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426611"/>
                  </a:ext>
                </a:extLst>
              </a:tr>
            </a:tbl>
          </a:graphicData>
        </a:graphic>
      </p:graphicFrame>
      <p:sp>
        <p:nvSpPr>
          <p:cNvPr id="14" name="모서리가 둥근 직사각형 31">
            <a:extLst>
              <a:ext uri="{FF2B5EF4-FFF2-40B4-BE49-F238E27FC236}">
                <a16:creationId xmlns:a16="http://schemas.microsoft.com/office/drawing/2014/main" id="{90A63A6A-EA90-0E4D-9FC3-7BFDBD463FD7}"/>
              </a:ext>
            </a:extLst>
          </p:cNvPr>
          <p:cNvSpPr/>
          <p:nvPr/>
        </p:nvSpPr>
        <p:spPr bwMode="auto">
          <a:xfrm>
            <a:off x="5946921" y="1179792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검색초기화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82585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87D43-765D-EF77-7E6D-7AFE4C880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E7F5D77-82B4-1FBF-04DA-C52A1F57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257930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상품관리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&gt;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상품등록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1A6849B8-40F9-B052-B7C2-F5032EEDB6C7}"/>
              </a:ext>
            </a:extLst>
          </p:cNvPr>
          <p:cNvSpPr/>
          <p:nvPr/>
        </p:nvSpPr>
        <p:spPr bwMode="auto">
          <a:xfrm>
            <a:off x="86991" y="788551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상품등록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0895576-85C7-4B2E-7362-55A0E0ECE369}"/>
              </a:ext>
            </a:extLst>
          </p:cNvPr>
          <p:cNvGraphicFramePr>
            <a:graphicFrameLocks noGrp="1"/>
          </p:cNvGraphicFramePr>
          <p:nvPr/>
        </p:nvGraphicFramePr>
        <p:xfrm>
          <a:off x="6861212" y="656686"/>
          <a:ext cx="2916324" cy="34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6968B05-7B7C-3B1E-08E8-00BFCA67B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4219"/>
              </p:ext>
            </p:extLst>
          </p:nvPr>
        </p:nvGraphicFramePr>
        <p:xfrm>
          <a:off x="236476" y="1268760"/>
          <a:ext cx="6192688" cy="2970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1217843800"/>
                    </a:ext>
                  </a:extLst>
                </a:gridCol>
                <a:gridCol w="219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8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상품명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/>
                        <a:t>벨벳 터치 블렌드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판매상태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/>
                        <a:t>판매중</a:t>
                      </a:r>
                      <a:r>
                        <a:rPr lang="en-US" altLang="ko-KR" sz="800" b="0" dirty="0"/>
                        <a:t>/</a:t>
                      </a:r>
                      <a:r>
                        <a:rPr lang="ko-KR" altLang="en-US" sz="800" b="0" dirty="0"/>
                        <a:t>품절</a:t>
                      </a:r>
                      <a:r>
                        <a:rPr lang="en-US" altLang="ko-KR" sz="800" b="0" dirty="0"/>
                        <a:t>/</a:t>
                      </a:r>
                      <a:r>
                        <a:rPr lang="ko-KR" altLang="en-US" sz="800" b="0" dirty="0"/>
                        <a:t>노출안함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8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판매타입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/>
                        <a:t>단품</a:t>
                      </a:r>
                      <a:r>
                        <a:rPr lang="en-US" altLang="ko-KR" sz="800" b="0" dirty="0"/>
                        <a:t>/</a:t>
                      </a:r>
                      <a:r>
                        <a:rPr lang="ko-KR" altLang="en-US" sz="800" b="0" dirty="0"/>
                        <a:t>구독</a:t>
                      </a:r>
                      <a:r>
                        <a:rPr lang="en-US" altLang="ko-KR" sz="800" b="0" dirty="0"/>
                        <a:t>/</a:t>
                      </a:r>
                      <a:r>
                        <a:rPr lang="ko-KR" altLang="en-US" sz="800" b="0" dirty="0"/>
                        <a:t>복합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ko-KR" altLang="en-US" sz="800" b="0" dirty="0"/>
                        <a:t>단품</a:t>
                      </a:r>
                      <a:r>
                        <a:rPr lang="en-US" altLang="ko-KR" sz="800" b="0" dirty="0"/>
                        <a:t>+</a:t>
                      </a:r>
                      <a:r>
                        <a:rPr lang="ko-KR" altLang="en-US" sz="800" b="0" dirty="0"/>
                        <a:t>구독</a:t>
                      </a:r>
                      <a:r>
                        <a:rPr lang="en-US" altLang="ko-KR" sz="800" b="0" dirty="0"/>
                        <a:t>)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재고상태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/>
                        <a:t>99,999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72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맛 프로파일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향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/>
                        <a:t>3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가격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/>
                        <a:t>35,000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7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산미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/>
                        <a:t>4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067840"/>
                  </a:ext>
                </a:extLst>
              </a:tr>
              <a:tr h="1777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단맛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/>
                        <a:t>3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747735"/>
                  </a:ext>
                </a:extLst>
              </a:tr>
              <a:tr h="1777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고소함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/>
                        <a:t>5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400522"/>
                  </a:ext>
                </a:extLst>
              </a:tr>
              <a:tr h="1777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바디감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/>
                        <a:t>5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086956"/>
                  </a:ext>
                </a:extLst>
              </a:tr>
              <a:tr h="6938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상품 대표문구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/>
                        <a:t>깔끔한 마무리와 산뜻한 입안 감촉이 좋은 커피입니다</a:t>
                      </a:r>
                      <a:r>
                        <a:rPr lang="en-US" altLang="ko-KR" sz="800" b="0"/>
                        <a:t>.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E21BD4AE-02B9-AB25-36F2-A818BE135FFA}"/>
              </a:ext>
            </a:extLst>
          </p:cNvPr>
          <p:cNvSpPr/>
          <p:nvPr/>
        </p:nvSpPr>
        <p:spPr bwMode="auto">
          <a:xfrm>
            <a:off x="3692860" y="602128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등록</a:t>
            </a:r>
            <a:r>
              <a:rPr lang="en-US" altLang="ko-KR" sz="800" b="0" dirty="0">
                <a:solidFill>
                  <a:schemeClr val="tx1"/>
                </a:solidFill>
              </a:rPr>
              <a:t>/</a:t>
            </a:r>
            <a:r>
              <a:rPr lang="ko-KR" altLang="en-US" sz="800" b="0" dirty="0">
                <a:solidFill>
                  <a:schemeClr val="tx1"/>
                </a:solidFill>
              </a:rPr>
              <a:t>수정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D36D6583-D88B-69D6-6F0C-535B881CB192}"/>
              </a:ext>
            </a:extLst>
          </p:cNvPr>
          <p:cNvSpPr/>
          <p:nvPr/>
        </p:nvSpPr>
        <p:spPr bwMode="auto">
          <a:xfrm>
            <a:off x="2254391" y="602128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목록으로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6033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B91F9-EF34-CA1F-6273-233536ABB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4604A1A-C983-A09A-613B-165587ECC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414775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판매통계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D2B02E3-5A27-7E79-62DD-DA9935E4C98B}"/>
              </a:ext>
            </a:extLst>
          </p:cNvPr>
          <p:cNvSpPr/>
          <p:nvPr/>
        </p:nvSpPr>
        <p:spPr bwMode="auto">
          <a:xfrm>
            <a:off x="67796" y="746455"/>
            <a:ext cx="2184904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판매통계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077597F-0849-E3FB-6DAE-E28237438D61}"/>
              </a:ext>
            </a:extLst>
          </p:cNvPr>
          <p:cNvCxnSpPr/>
          <p:nvPr/>
        </p:nvCxnSpPr>
        <p:spPr bwMode="auto">
          <a:xfrm>
            <a:off x="164468" y="998483"/>
            <a:ext cx="6552728" cy="0"/>
          </a:xfrm>
          <a:prstGeom prst="line">
            <a:avLst/>
          </a:prstGeom>
          <a:solidFill>
            <a:srgbClr val="5F5F5F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A11B4B4-84B8-5995-C33E-D1B1822AD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941852"/>
              </p:ext>
            </p:extLst>
          </p:nvPr>
        </p:nvGraphicFramePr>
        <p:xfrm>
          <a:off x="6861212" y="656683"/>
          <a:ext cx="2916324" cy="263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rgbClr val="D727CA"/>
                          </a:solidFill>
                        </a:rPr>
                        <a:t>.</a:t>
                      </a: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모서리가 둥근 직사각형 32">
            <a:extLst>
              <a:ext uri="{FF2B5EF4-FFF2-40B4-BE49-F238E27FC236}">
                <a16:creationId xmlns:a16="http://schemas.microsoft.com/office/drawing/2014/main" id="{F3230668-60D8-F43F-C321-18B1F1D62E58}"/>
              </a:ext>
            </a:extLst>
          </p:cNvPr>
          <p:cNvSpPr/>
          <p:nvPr/>
        </p:nvSpPr>
        <p:spPr bwMode="auto">
          <a:xfrm>
            <a:off x="1131609" y="1178069"/>
            <a:ext cx="1553199" cy="259542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20,000,000 </a:t>
            </a:r>
            <a:r>
              <a:rPr kumimoji="1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원</a:t>
            </a:r>
            <a:r>
              <a:rPr kumimoji="1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kumimoji="1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오늘 매출</a:t>
            </a:r>
            <a:r>
              <a:rPr kumimoji="1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  <a:endParaRPr kumimoji="1" lang="ko-KR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18">
            <a:extLst>
              <a:ext uri="{FF2B5EF4-FFF2-40B4-BE49-F238E27FC236}">
                <a16:creationId xmlns:a16="http://schemas.microsoft.com/office/drawing/2014/main" id="{1BD05FCF-38BD-D3CA-5434-5EA6D999AA2C}"/>
              </a:ext>
            </a:extLst>
          </p:cNvPr>
          <p:cNvSpPr/>
          <p:nvPr/>
        </p:nvSpPr>
        <p:spPr bwMode="auto">
          <a:xfrm>
            <a:off x="67856" y="1164347"/>
            <a:ext cx="1104784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실시간 매출현황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모서리가 둥근 직사각형 18">
            <a:extLst>
              <a:ext uri="{FF2B5EF4-FFF2-40B4-BE49-F238E27FC236}">
                <a16:creationId xmlns:a16="http://schemas.microsoft.com/office/drawing/2014/main" id="{C75AD6E8-F845-0A20-3060-EBA82A5FB406}"/>
              </a:ext>
            </a:extLst>
          </p:cNvPr>
          <p:cNvSpPr/>
          <p:nvPr/>
        </p:nvSpPr>
        <p:spPr bwMode="auto">
          <a:xfrm>
            <a:off x="2888440" y="1197912"/>
            <a:ext cx="839199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판매 비중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모서리가 둥근 직사각형 32">
            <a:extLst>
              <a:ext uri="{FF2B5EF4-FFF2-40B4-BE49-F238E27FC236}">
                <a16:creationId xmlns:a16="http://schemas.microsoft.com/office/drawing/2014/main" id="{54268311-B1FD-136E-6239-00CD628038FC}"/>
              </a:ext>
            </a:extLst>
          </p:cNvPr>
          <p:cNvSpPr/>
          <p:nvPr/>
        </p:nvSpPr>
        <p:spPr bwMode="auto">
          <a:xfrm>
            <a:off x="3655571" y="1211634"/>
            <a:ext cx="2989617" cy="25954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35%</a:t>
            </a:r>
            <a:endParaRPr kumimoji="1" lang="ko-KR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32">
            <a:extLst>
              <a:ext uri="{FF2B5EF4-FFF2-40B4-BE49-F238E27FC236}">
                <a16:creationId xmlns:a16="http://schemas.microsoft.com/office/drawing/2014/main" id="{F9887237-A1E1-A4EC-FAD3-CB9D0F26236A}"/>
              </a:ext>
            </a:extLst>
          </p:cNvPr>
          <p:cNvSpPr/>
          <p:nvPr/>
        </p:nvSpPr>
        <p:spPr bwMode="auto">
          <a:xfrm>
            <a:off x="3653681" y="1211634"/>
            <a:ext cx="1988204" cy="25954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65%</a:t>
            </a:r>
            <a:endParaRPr kumimoji="1" lang="ko-KR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32">
            <a:extLst>
              <a:ext uri="{FF2B5EF4-FFF2-40B4-BE49-F238E27FC236}">
                <a16:creationId xmlns:a16="http://schemas.microsoft.com/office/drawing/2014/main" id="{3EE61021-3871-3718-EAE0-902717125F09}"/>
              </a:ext>
            </a:extLst>
          </p:cNvPr>
          <p:cNvSpPr/>
          <p:nvPr/>
        </p:nvSpPr>
        <p:spPr bwMode="auto">
          <a:xfrm>
            <a:off x="3626500" y="993033"/>
            <a:ext cx="909718" cy="259542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구독</a:t>
            </a:r>
          </a:p>
        </p:txBody>
      </p:sp>
      <p:sp>
        <p:nvSpPr>
          <p:cNvPr id="15" name="모서리가 둥근 직사각형 32">
            <a:extLst>
              <a:ext uri="{FF2B5EF4-FFF2-40B4-BE49-F238E27FC236}">
                <a16:creationId xmlns:a16="http://schemas.microsoft.com/office/drawing/2014/main" id="{651881F5-1AE7-5ECA-E726-F9F6290A5900}"/>
              </a:ext>
            </a:extLst>
          </p:cNvPr>
          <p:cNvSpPr/>
          <p:nvPr/>
        </p:nvSpPr>
        <p:spPr bwMode="auto">
          <a:xfrm>
            <a:off x="5714732" y="993033"/>
            <a:ext cx="909718" cy="259542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단품</a:t>
            </a:r>
          </a:p>
        </p:txBody>
      </p:sp>
      <p:sp>
        <p:nvSpPr>
          <p:cNvPr id="20" name="모서리가 둥근 직사각형 18">
            <a:extLst>
              <a:ext uri="{FF2B5EF4-FFF2-40B4-BE49-F238E27FC236}">
                <a16:creationId xmlns:a16="http://schemas.microsoft.com/office/drawing/2014/main" id="{595F0539-28FD-F208-8569-44B52F24785A}"/>
              </a:ext>
            </a:extLst>
          </p:cNvPr>
          <p:cNvSpPr/>
          <p:nvPr/>
        </p:nvSpPr>
        <p:spPr bwMode="auto">
          <a:xfrm>
            <a:off x="75015" y="1507472"/>
            <a:ext cx="1392816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베스트 취향 원두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모서리가 둥근 직사각형 32">
            <a:extLst>
              <a:ext uri="{FF2B5EF4-FFF2-40B4-BE49-F238E27FC236}">
                <a16:creationId xmlns:a16="http://schemas.microsoft.com/office/drawing/2014/main" id="{56717503-4845-A66C-47ED-93C242FB2A8C}"/>
              </a:ext>
            </a:extLst>
          </p:cNvPr>
          <p:cNvSpPr/>
          <p:nvPr/>
        </p:nvSpPr>
        <p:spPr bwMode="auto">
          <a:xfrm>
            <a:off x="1135439" y="1533319"/>
            <a:ext cx="4367824" cy="259542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r>
              <a:rPr kumimoji="1" lang="ko-KR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위</a:t>
            </a: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: </a:t>
            </a:r>
            <a:r>
              <a:rPr kumimoji="1" lang="ko-KR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벨벳터치블렌드</a:t>
            </a: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, 2</a:t>
            </a:r>
            <a:r>
              <a:rPr kumimoji="1" lang="ko-KR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위</a:t>
            </a: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:</a:t>
            </a:r>
            <a:r>
              <a:rPr kumimoji="1" lang="ko-KR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홈블렌드</a:t>
            </a: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, 3</a:t>
            </a:r>
            <a:r>
              <a:rPr kumimoji="1" lang="ko-KR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위</a:t>
            </a: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: </a:t>
            </a:r>
            <a:r>
              <a:rPr kumimoji="1" lang="ko-KR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심플블렌드</a:t>
            </a:r>
          </a:p>
        </p:txBody>
      </p: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D8E86CBC-8BB0-0DA1-56EF-A7E9D946E6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0186883"/>
              </p:ext>
            </p:extLst>
          </p:nvPr>
        </p:nvGraphicFramePr>
        <p:xfrm>
          <a:off x="128464" y="2672916"/>
          <a:ext cx="3106714" cy="1853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" name="모서리가 둥근 직사각형 30">
            <a:extLst>
              <a:ext uri="{FF2B5EF4-FFF2-40B4-BE49-F238E27FC236}">
                <a16:creationId xmlns:a16="http://schemas.microsoft.com/office/drawing/2014/main" id="{16CECEF2-5523-DBE1-8FC2-7EAAA2916D1E}"/>
              </a:ext>
            </a:extLst>
          </p:cNvPr>
          <p:cNvSpPr/>
          <p:nvPr/>
        </p:nvSpPr>
        <p:spPr bwMode="auto">
          <a:xfrm>
            <a:off x="183791" y="2139458"/>
            <a:ext cx="813887" cy="216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기간구분선택</a:t>
            </a:r>
          </a:p>
        </p:txBody>
      </p:sp>
      <p:graphicFrame>
        <p:nvGraphicFramePr>
          <p:cNvPr id="33" name="표 3">
            <a:extLst>
              <a:ext uri="{FF2B5EF4-FFF2-40B4-BE49-F238E27FC236}">
                <a16:creationId xmlns:a16="http://schemas.microsoft.com/office/drawing/2014/main" id="{09C08FB6-DBF9-8526-5F65-677326C23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653006"/>
              </p:ext>
            </p:extLst>
          </p:nvPr>
        </p:nvGraphicFramePr>
        <p:xfrm>
          <a:off x="188681" y="2329791"/>
          <a:ext cx="809282" cy="52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282">
                  <a:extLst>
                    <a:ext uri="{9D8B030D-6E8A-4147-A177-3AD203B41FA5}">
                      <a16:colId xmlns:a16="http://schemas.microsoft.com/office/drawing/2014/main" val="236759268"/>
                    </a:ext>
                  </a:extLst>
                </a:gridCol>
              </a:tblGrid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일간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주간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19538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월간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426611"/>
                  </a:ext>
                </a:extLst>
              </a:tr>
            </a:tbl>
          </a:graphicData>
        </a:graphic>
      </p:graphicFrame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ED80A8B8-005F-FB3D-3C8A-5A0F3AB361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031460"/>
              </p:ext>
            </p:extLst>
          </p:nvPr>
        </p:nvGraphicFramePr>
        <p:xfrm>
          <a:off x="3682490" y="2780928"/>
          <a:ext cx="3106714" cy="1853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F125D2B8-95E5-6A39-FA51-CEBFD471B3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4922930"/>
              </p:ext>
            </p:extLst>
          </p:nvPr>
        </p:nvGraphicFramePr>
        <p:xfrm>
          <a:off x="352120" y="4538906"/>
          <a:ext cx="3106714" cy="1853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099444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4B0FD-F96D-D2C7-21E8-47E877E1F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9676FEF-2935-7C80-C500-A9FDC49B7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548429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취향분석 항목관리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6923AC1-8182-7D99-142D-BEB7029A77AC}"/>
              </a:ext>
            </a:extLst>
          </p:cNvPr>
          <p:cNvSpPr/>
          <p:nvPr/>
        </p:nvSpPr>
        <p:spPr bwMode="auto">
          <a:xfrm>
            <a:off x="67796" y="746455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취향분석 항목관리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B18CE68-3624-B63C-70A6-5FF619E382F9}"/>
              </a:ext>
            </a:extLst>
          </p:cNvPr>
          <p:cNvCxnSpPr/>
          <p:nvPr/>
        </p:nvCxnSpPr>
        <p:spPr bwMode="auto">
          <a:xfrm>
            <a:off x="164468" y="998483"/>
            <a:ext cx="6552728" cy="0"/>
          </a:xfrm>
          <a:prstGeom prst="line">
            <a:avLst/>
          </a:prstGeom>
          <a:solidFill>
            <a:srgbClr val="5F5F5F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BA91B32C-4128-52AA-B612-2C974C8B1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572383"/>
              </p:ext>
            </p:extLst>
          </p:nvPr>
        </p:nvGraphicFramePr>
        <p:xfrm>
          <a:off x="6861212" y="656683"/>
          <a:ext cx="2916324" cy="263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7626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703F8-7665-1C7B-E529-E17541716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CC02BC0-4B33-78FA-DF52-F124CD19C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307088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주문내역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DE4FFB4-D3DF-B7B5-78AF-E0E035D622AE}"/>
              </a:ext>
            </a:extLst>
          </p:cNvPr>
          <p:cNvGraphicFramePr>
            <a:graphicFrameLocks noGrp="1"/>
          </p:cNvGraphicFramePr>
          <p:nvPr/>
        </p:nvGraphicFramePr>
        <p:xfrm>
          <a:off x="1104386" y="4265086"/>
          <a:ext cx="4500496" cy="251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51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5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6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7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10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630A5EC-F6B4-B28F-35B3-662A192D4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575964"/>
              </p:ext>
            </p:extLst>
          </p:nvPr>
        </p:nvGraphicFramePr>
        <p:xfrm>
          <a:off x="182098" y="2307998"/>
          <a:ext cx="6319075" cy="185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4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0223">
                  <a:extLst>
                    <a:ext uri="{9D8B030D-6E8A-4147-A177-3AD203B41FA5}">
                      <a16:colId xmlns:a16="http://schemas.microsoft.com/office/drawing/2014/main" val="2950432015"/>
                    </a:ext>
                  </a:extLst>
                </a:gridCol>
                <a:gridCol w="808586">
                  <a:extLst>
                    <a:ext uri="{9D8B030D-6E8A-4147-A177-3AD203B41FA5}">
                      <a16:colId xmlns:a16="http://schemas.microsoft.com/office/drawing/2014/main" val="4292687337"/>
                    </a:ext>
                  </a:extLst>
                </a:gridCol>
                <a:gridCol w="926794">
                  <a:extLst>
                    <a:ext uri="{9D8B030D-6E8A-4147-A177-3AD203B41FA5}">
                      <a16:colId xmlns:a16="http://schemas.microsoft.com/office/drawing/2014/main" val="633952755"/>
                    </a:ext>
                  </a:extLst>
                </a:gridCol>
                <a:gridCol w="1001802">
                  <a:extLst>
                    <a:ext uri="{9D8B030D-6E8A-4147-A177-3AD203B41FA5}">
                      <a16:colId xmlns:a16="http://schemas.microsoft.com/office/drawing/2014/main" val="891786397"/>
                    </a:ext>
                  </a:extLst>
                </a:gridCol>
                <a:gridCol w="1001802">
                  <a:extLst>
                    <a:ext uri="{9D8B030D-6E8A-4147-A177-3AD203B41FA5}">
                      <a16:colId xmlns:a16="http://schemas.microsoft.com/office/drawing/2014/main" val="2615132851"/>
                    </a:ext>
                  </a:extLst>
                </a:gridCol>
              </a:tblGrid>
              <a:tr h="530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주문번호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주문일시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주문자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상품명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결제금액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상태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947836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20260125202020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2026-01-15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단품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벨벳터치블렌드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30,000</a:t>
                      </a:r>
                      <a:endParaRPr lang="ko-KR" altLang="en-US" sz="800" b="1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결제완료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20260125202020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구독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변사또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벨벳터치블렌드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30,000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배송중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20260125202020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구독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벨벳터치블렌드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30,000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배송완료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20260125202020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구독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변사또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벨벳터치블렌드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30,000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취소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20260125202020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구독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벨벳터치블렌드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30,000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반품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7F553871-FFEE-2860-AC03-5BF1C06BF884}"/>
              </a:ext>
            </a:extLst>
          </p:cNvPr>
          <p:cNvSpPr/>
          <p:nvPr/>
        </p:nvSpPr>
        <p:spPr bwMode="auto">
          <a:xfrm>
            <a:off x="67796" y="746455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주문내역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1973A32-523D-6882-8F3F-1BF15619D39B}"/>
              </a:ext>
            </a:extLst>
          </p:cNvPr>
          <p:cNvCxnSpPr/>
          <p:nvPr/>
        </p:nvCxnSpPr>
        <p:spPr bwMode="auto">
          <a:xfrm>
            <a:off x="164468" y="998483"/>
            <a:ext cx="6552728" cy="0"/>
          </a:xfrm>
          <a:prstGeom prst="line">
            <a:avLst/>
          </a:prstGeom>
          <a:solidFill>
            <a:srgbClr val="5F5F5F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5F65247-80AF-1C70-D5E5-509275A9F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921218"/>
              </p:ext>
            </p:extLst>
          </p:nvPr>
        </p:nvGraphicFramePr>
        <p:xfrm>
          <a:off x="6861212" y="656683"/>
          <a:ext cx="2916324" cy="263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30">
            <a:extLst>
              <a:ext uri="{FF2B5EF4-FFF2-40B4-BE49-F238E27FC236}">
                <a16:creationId xmlns:a16="http://schemas.microsoft.com/office/drawing/2014/main" id="{B7D2EF88-9873-D97F-A773-DB7BFA2376D8}"/>
              </a:ext>
            </a:extLst>
          </p:cNvPr>
          <p:cNvSpPr/>
          <p:nvPr/>
        </p:nvSpPr>
        <p:spPr bwMode="auto">
          <a:xfrm>
            <a:off x="182100" y="1204525"/>
            <a:ext cx="813887" cy="216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구분</a:t>
            </a:r>
            <a:r>
              <a:rPr kumimoji="1" lang="ko-KR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3" name="모서리가 둥근 직사각형 31">
            <a:extLst>
              <a:ext uri="{FF2B5EF4-FFF2-40B4-BE49-F238E27FC236}">
                <a16:creationId xmlns:a16="http://schemas.microsoft.com/office/drawing/2014/main" id="{A0DA0786-7AE6-492E-ECC6-871AD2E80F94}"/>
              </a:ext>
            </a:extLst>
          </p:cNvPr>
          <p:cNvSpPr/>
          <p:nvPr/>
        </p:nvSpPr>
        <p:spPr bwMode="auto">
          <a:xfrm>
            <a:off x="3034726" y="1264910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검색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모서리가 둥근 직사각형 32">
            <a:extLst>
              <a:ext uri="{FF2B5EF4-FFF2-40B4-BE49-F238E27FC236}">
                <a16:creationId xmlns:a16="http://schemas.microsoft.com/office/drawing/2014/main" id="{8C183EE2-80B6-C24A-DACE-B57BCA08D19F}"/>
              </a:ext>
            </a:extLst>
          </p:cNvPr>
          <p:cNvSpPr/>
          <p:nvPr/>
        </p:nvSpPr>
        <p:spPr bwMode="auto">
          <a:xfrm>
            <a:off x="2136200" y="1243743"/>
            <a:ext cx="864096" cy="214459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0C273831-9DBE-0D4F-B28C-D8A30A745D88}"/>
              </a:ext>
            </a:extLst>
          </p:cNvPr>
          <p:cNvGraphicFramePr>
            <a:graphicFrameLocks noGrp="1"/>
          </p:cNvGraphicFramePr>
          <p:nvPr/>
        </p:nvGraphicFramePr>
        <p:xfrm>
          <a:off x="186990" y="1394858"/>
          <a:ext cx="809282" cy="52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282">
                  <a:extLst>
                    <a:ext uri="{9D8B030D-6E8A-4147-A177-3AD203B41FA5}">
                      <a16:colId xmlns:a16="http://schemas.microsoft.com/office/drawing/2014/main" val="236759268"/>
                    </a:ext>
                  </a:extLst>
                </a:gridCol>
              </a:tblGrid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전체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단품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19538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구독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426611"/>
                  </a:ext>
                </a:extLst>
              </a:tr>
            </a:tbl>
          </a:graphicData>
        </a:graphic>
      </p:graphicFrame>
      <p:sp>
        <p:nvSpPr>
          <p:cNvPr id="6" name="모서리가 둥근 직사각형 30">
            <a:extLst>
              <a:ext uri="{FF2B5EF4-FFF2-40B4-BE49-F238E27FC236}">
                <a16:creationId xmlns:a16="http://schemas.microsoft.com/office/drawing/2014/main" id="{AE10DF0D-B209-74C8-8A27-D9FB95C53F18}"/>
              </a:ext>
            </a:extLst>
          </p:cNvPr>
          <p:cNvSpPr/>
          <p:nvPr/>
        </p:nvSpPr>
        <p:spPr bwMode="auto">
          <a:xfrm>
            <a:off x="1086582" y="1191024"/>
            <a:ext cx="813887" cy="216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판매상태선택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DF9A8505-06F0-D28D-88A9-49B8D2385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726902"/>
              </p:ext>
            </p:extLst>
          </p:nvPr>
        </p:nvGraphicFramePr>
        <p:xfrm>
          <a:off x="1091472" y="1381357"/>
          <a:ext cx="809282" cy="52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282">
                  <a:extLst>
                    <a:ext uri="{9D8B030D-6E8A-4147-A177-3AD203B41FA5}">
                      <a16:colId xmlns:a16="http://schemas.microsoft.com/office/drawing/2014/main" val="236759268"/>
                    </a:ext>
                  </a:extLst>
                </a:gridCol>
              </a:tblGrid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결제완료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배송중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19538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배송완료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426611"/>
                  </a:ext>
                </a:extLst>
              </a:tr>
            </a:tbl>
          </a:graphicData>
        </a:graphic>
      </p:graphicFrame>
      <p:sp>
        <p:nvSpPr>
          <p:cNvPr id="14" name="모서리가 둥근 직사각형 31">
            <a:extLst>
              <a:ext uri="{FF2B5EF4-FFF2-40B4-BE49-F238E27FC236}">
                <a16:creationId xmlns:a16="http://schemas.microsoft.com/office/drawing/2014/main" id="{93C39B7E-4E7D-DB02-11A2-4712FDC7A512}"/>
              </a:ext>
            </a:extLst>
          </p:cNvPr>
          <p:cNvSpPr/>
          <p:nvPr/>
        </p:nvSpPr>
        <p:spPr bwMode="auto">
          <a:xfrm>
            <a:off x="3989525" y="1250512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검색초기화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모서리가 둥근 직사각형 31">
            <a:extLst>
              <a:ext uri="{FF2B5EF4-FFF2-40B4-BE49-F238E27FC236}">
                <a16:creationId xmlns:a16="http://schemas.microsoft.com/office/drawing/2014/main" id="{A90A8085-FBAB-1470-7D27-F26B95168F2D}"/>
              </a:ext>
            </a:extLst>
          </p:cNvPr>
          <p:cNvSpPr/>
          <p:nvPr/>
        </p:nvSpPr>
        <p:spPr bwMode="auto">
          <a:xfrm>
            <a:off x="5421052" y="1998881"/>
            <a:ext cx="1080121" cy="24197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운송장 일괄 업로드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922180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5BFEA-18DB-281B-449B-0B3548F73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5B528A2-7634-AC07-5D16-0AB71D0F1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798123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주문내역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&gt;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B552810-252F-9C28-F8F7-EC5932C82723}"/>
              </a:ext>
            </a:extLst>
          </p:cNvPr>
          <p:cNvSpPr/>
          <p:nvPr/>
        </p:nvSpPr>
        <p:spPr bwMode="auto">
          <a:xfrm>
            <a:off x="86991" y="788551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주문 상세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DA0DE0-9225-D6BA-4C83-8B0BE36DD6FE}"/>
              </a:ext>
            </a:extLst>
          </p:cNvPr>
          <p:cNvGraphicFramePr>
            <a:graphicFrameLocks noGrp="1"/>
          </p:cNvGraphicFramePr>
          <p:nvPr/>
        </p:nvGraphicFramePr>
        <p:xfrm>
          <a:off x="6861212" y="656686"/>
          <a:ext cx="2916324" cy="34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53EB3AD-5C2A-5BC2-C624-93168BA51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602640"/>
              </p:ext>
            </p:extLst>
          </p:nvPr>
        </p:nvGraphicFramePr>
        <p:xfrm>
          <a:off x="236476" y="1268760"/>
          <a:ext cx="6192688" cy="29523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주문번호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주문일시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판매타입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/>
                        <a:t>단품</a:t>
                      </a:r>
                      <a:r>
                        <a:rPr lang="en-US" altLang="ko-KR" sz="800" b="0" dirty="0"/>
                        <a:t>/</a:t>
                      </a:r>
                      <a:r>
                        <a:rPr lang="ko-KR" altLang="en-US" sz="800" b="0" dirty="0"/>
                        <a:t>구독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상태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/>
                        <a:t>결제완료</a:t>
                      </a:r>
                      <a:r>
                        <a:rPr lang="en-US" altLang="ko-KR" sz="800" b="0" dirty="0"/>
                        <a:t>/</a:t>
                      </a:r>
                      <a:r>
                        <a:rPr lang="ko-KR" altLang="en-US" sz="800" b="0" dirty="0"/>
                        <a:t>배송준비</a:t>
                      </a:r>
                      <a:r>
                        <a:rPr lang="en-US" altLang="ko-KR" sz="800" b="0" dirty="0"/>
                        <a:t>/</a:t>
                      </a:r>
                      <a:r>
                        <a:rPr lang="ko-KR" altLang="en-US" sz="800" b="0" dirty="0"/>
                        <a:t>배송중</a:t>
                      </a:r>
                      <a:r>
                        <a:rPr lang="en-US" altLang="ko-KR" sz="800" b="0" dirty="0"/>
                        <a:t>/</a:t>
                      </a:r>
                      <a:r>
                        <a:rPr lang="ko-KR" altLang="en-US" sz="800" b="0" dirty="0"/>
                        <a:t>배송완료</a:t>
                      </a:r>
                      <a:r>
                        <a:rPr lang="en-US" altLang="ko-KR" sz="800" b="0" dirty="0"/>
                        <a:t>/</a:t>
                      </a:r>
                      <a:r>
                        <a:rPr lang="ko-KR" altLang="en-US" sz="800" b="0" dirty="0"/>
                        <a:t>취소</a:t>
                      </a:r>
                      <a:r>
                        <a:rPr lang="en-US" altLang="ko-KR" sz="800" b="0" dirty="0"/>
                        <a:t>/</a:t>
                      </a:r>
                      <a:r>
                        <a:rPr lang="ko-KR" altLang="en-US" sz="800" b="0" dirty="0"/>
                        <a:t>반품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상품명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옵션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주문수량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커스텀 라벨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/>
                        <a:t>지친 오후의 활력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214915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결제수단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/>
                        <a:t>카드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적립포인트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/>
                        <a:t>1000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7665422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반품사유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반품상태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9872585"/>
                  </a:ext>
                </a:extLst>
              </a:tr>
            </a:tbl>
          </a:graphicData>
        </a:graphic>
      </p:graphicFrame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853F09E-9AA0-15B3-70A4-3F8831EDFE10}"/>
              </a:ext>
            </a:extLst>
          </p:cNvPr>
          <p:cNvSpPr/>
          <p:nvPr/>
        </p:nvSpPr>
        <p:spPr bwMode="auto">
          <a:xfrm>
            <a:off x="3692860" y="602128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등록</a:t>
            </a:r>
            <a:r>
              <a:rPr lang="en-US" altLang="ko-KR" sz="800" b="0" dirty="0">
                <a:solidFill>
                  <a:schemeClr val="tx1"/>
                </a:solidFill>
              </a:rPr>
              <a:t>/</a:t>
            </a:r>
            <a:r>
              <a:rPr lang="ko-KR" altLang="en-US" sz="800" b="0" dirty="0">
                <a:solidFill>
                  <a:schemeClr val="tx1"/>
                </a:solidFill>
              </a:rPr>
              <a:t>수정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3B3298D1-4004-57A0-F768-1804A5BC8BEC}"/>
              </a:ext>
            </a:extLst>
          </p:cNvPr>
          <p:cNvSpPr/>
          <p:nvPr/>
        </p:nvSpPr>
        <p:spPr bwMode="auto">
          <a:xfrm>
            <a:off x="2254391" y="602128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목록으로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383404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C1D1-B3A9-1576-BCF8-CC7FA4D02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73917E6-34EB-3263-9110-EBC15475E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630353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결제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677B993-CE32-7D05-0D70-97096EEBD426}"/>
              </a:ext>
            </a:extLst>
          </p:cNvPr>
          <p:cNvGraphicFramePr>
            <a:graphicFrameLocks noGrp="1"/>
          </p:cNvGraphicFramePr>
          <p:nvPr/>
        </p:nvGraphicFramePr>
        <p:xfrm>
          <a:off x="1104386" y="4265086"/>
          <a:ext cx="4500496" cy="251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51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5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6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7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10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643348E-A24F-5014-B94B-E27E060A0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932528"/>
              </p:ext>
            </p:extLst>
          </p:nvPr>
        </p:nvGraphicFramePr>
        <p:xfrm>
          <a:off x="182098" y="2307998"/>
          <a:ext cx="6319075" cy="185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4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0223">
                  <a:extLst>
                    <a:ext uri="{9D8B030D-6E8A-4147-A177-3AD203B41FA5}">
                      <a16:colId xmlns:a16="http://schemas.microsoft.com/office/drawing/2014/main" val="2950432015"/>
                    </a:ext>
                  </a:extLst>
                </a:gridCol>
                <a:gridCol w="808586">
                  <a:extLst>
                    <a:ext uri="{9D8B030D-6E8A-4147-A177-3AD203B41FA5}">
                      <a16:colId xmlns:a16="http://schemas.microsoft.com/office/drawing/2014/main" val="4292687337"/>
                    </a:ext>
                  </a:extLst>
                </a:gridCol>
                <a:gridCol w="926794">
                  <a:extLst>
                    <a:ext uri="{9D8B030D-6E8A-4147-A177-3AD203B41FA5}">
                      <a16:colId xmlns:a16="http://schemas.microsoft.com/office/drawing/2014/main" val="633952755"/>
                    </a:ext>
                  </a:extLst>
                </a:gridCol>
                <a:gridCol w="1001802">
                  <a:extLst>
                    <a:ext uri="{9D8B030D-6E8A-4147-A177-3AD203B41FA5}">
                      <a16:colId xmlns:a16="http://schemas.microsoft.com/office/drawing/2014/main" val="891786397"/>
                    </a:ext>
                  </a:extLst>
                </a:gridCol>
                <a:gridCol w="1001802">
                  <a:extLst>
                    <a:ext uri="{9D8B030D-6E8A-4147-A177-3AD203B41FA5}">
                      <a16:colId xmlns:a16="http://schemas.microsoft.com/office/drawing/2014/main" val="2615132851"/>
                    </a:ext>
                  </a:extLst>
                </a:gridCol>
              </a:tblGrid>
              <a:tr h="530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주문번호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걸제일시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주문자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결제수단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결제금액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상태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947836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20260125202020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2026-01-15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단품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카드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30,000</a:t>
                      </a:r>
                      <a:endParaRPr lang="ko-KR" altLang="en-US" sz="800" b="1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결제완료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20260125202020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구독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변사또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카드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30,000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결제취소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20260125202020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구독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카드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30,000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환불대기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20260125202020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구독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변사또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카드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30,000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환불승인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20260125202020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구독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카드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30,000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결제완료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361202F-0417-6B33-F629-AC7DA18386AE}"/>
              </a:ext>
            </a:extLst>
          </p:cNvPr>
          <p:cNvSpPr/>
          <p:nvPr/>
        </p:nvSpPr>
        <p:spPr bwMode="auto">
          <a:xfrm>
            <a:off x="67796" y="746455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결제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환불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02A095D-3B13-0CC2-EDEF-A465B0DE7996}"/>
              </a:ext>
            </a:extLst>
          </p:cNvPr>
          <p:cNvCxnSpPr/>
          <p:nvPr/>
        </p:nvCxnSpPr>
        <p:spPr bwMode="auto">
          <a:xfrm>
            <a:off x="164468" y="998483"/>
            <a:ext cx="6552728" cy="0"/>
          </a:xfrm>
          <a:prstGeom prst="line">
            <a:avLst/>
          </a:prstGeom>
          <a:solidFill>
            <a:srgbClr val="5F5F5F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B5125F1-5591-F784-79C2-E0B0B287D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254815"/>
              </p:ext>
            </p:extLst>
          </p:nvPr>
        </p:nvGraphicFramePr>
        <p:xfrm>
          <a:off x="6861212" y="656683"/>
          <a:ext cx="2916324" cy="263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30">
            <a:extLst>
              <a:ext uri="{FF2B5EF4-FFF2-40B4-BE49-F238E27FC236}">
                <a16:creationId xmlns:a16="http://schemas.microsoft.com/office/drawing/2014/main" id="{0D2BBD2A-E8AF-6A1F-2972-BC426346AAF3}"/>
              </a:ext>
            </a:extLst>
          </p:cNvPr>
          <p:cNvSpPr/>
          <p:nvPr/>
        </p:nvSpPr>
        <p:spPr bwMode="auto">
          <a:xfrm>
            <a:off x="182100" y="1204525"/>
            <a:ext cx="813887" cy="216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구분</a:t>
            </a:r>
            <a:r>
              <a:rPr kumimoji="1" lang="ko-KR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3" name="모서리가 둥근 직사각형 31">
            <a:extLst>
              <a:ext uri="{FF2B5EF4-FFF2-40B4-BE49-F238E27FC236}">
                <a16:creationId xmlns:a16="http://schemas.microsoft.com/office/drawing/2014/main" id="{CA460F85-29B6-B9D1-0C1F-878693692197}"/>
              </a:ext>
            </a:extLst>
          </p:cNvPr>
          <p:cNvSpPr/>
          <p:nvPr/>
        </p:nvSpPr>
        <p:spPr bwMode="auto">
          <a:xfrm>
            <a:off x="3034726" y="1264910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검색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모서리가 둥근 직사각형 32">
            <a:extLst>
              <a:ext uri="{FF2B5EF4-FFF2-40B4-BE49-F238E27FC236}">
                <a16:creationId xmlns:a16="http://schemas.microsoft.com/office/drawing/2014/main" id="{1A9D83D0-F34A-87B3-92EB-7F094F44B4DC}"/>
              </a:ext>
            </a:extLst>
          </p:cNvPr>
          <p:cNvSpPr/>
          <p:nvPr/>
        </p:nvSpPr>
        <p:spPr bwMode="auto">
          <a:xfrm>
            <a:off x="2136200" y="1243743"/>
            <a:ext cx="864096" cy="214459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FAE0DF96-FB81-753E-8A02-AD61DFA727FE}"/>
              </a:ext>
            </a:extLst>
          </p:cNvPr>
          <p:cNvGraphicFramePr>
            <a:graphicFrameLocks noGrp="1"/>
          </p:cNvGraphicFramePr>
          <p:nvPr/>
        </p:nvGraphicFramePr>
        <p:xfrm>
          <a:off x="186990" y="1394858"/>
          <a:ext cx="809282" cy="52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282">
                  <a:extLst>
                    <a:ext uri="{9D8B030D-6E8A-4147-A177-3AD203B41FA5}">
                      <a16:colId xmlns:a16="http://schemas.microsoft.com/office/drawing/2014/main" val="236759268"/>
                    </a:ext>
                  </a:extLst>
                </a:gridCol>
              </a:tblGrid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전체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단품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19538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구독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426611"/>
                  </a:ext>
                </a:extLst>
              </a:tr>
            </a:tbl>
          </a:graphicData>
        </a:graphic>
      </p:graphicFrame>
      <p:sp>
        <p:nvSpPr>
          <p:cNvPr id="6" name="모서리가 둥근 직사각형 30">
            <a:extLst>
              <a:ext uri="{FF2B5EF4-FFF2-40B4-BE49-F238E27FC236}">
                <a16:creationId xmlns:a16="http://schemas.microsoft.com/office/drawing/2014/main" id="{C30A2ABA-51A9-063C-18C6-F3D78A1F4169}"/>
              </a:ext>
            </a:extLst>
          </p:cNvPr>
          <p:cNvSpPr/>
          <p:nvPr/>
        </p:nvSpPr>
        <p:spPr bwMode="auto">
          <a:xfrm>
            <a:off x="1086582" y="1191024"/>
            <a:ext cx="813887" cy="216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판매상태선택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B08360F9-0A62-88BB-A008-26FFCC069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179384"/>
              </p:ext>
            </p:extLst>
          </p:nvPr>
        </p:nvGraphicFramePr>
        <p:xfrm>
          <a:off x="1091472" y="1381357"/>
          <a:ext cx="809282" cy="52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282">
                  <a:extLst>
                    <a:ext uri="{9D8B030D-6E8A-4147-A177-3AD203B41FA5}">
                      <a16:colId xmlns:a16="http://schemas.microsoft.com/office/drawing/2014/main" val="236759268"/>
                    </a:ext>
                  </a:extLst>
                </a:gridCol>
              </a:tblGrid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결제완료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결제취소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19538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환불승인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426611"/>
                  </a:ext>
                </a:extLst>
              </a:tr>
            </a:tbl>
          </a:graphicData>
        </a:graphic>
      </p:graphicFrame>
      <p:sp>
        <p:nvSpPr>
          <p:cNvPr id="14" name="모서리가 둥근 직사각형 31">
            <a:extLst>
              <a:ext uri="{FF2B5EF4-FFF2-40B4-BE49-F238E27FC236}">
                <a16:creationId xmlns:a16="http://schemas.microsoft.com/office/drawing/2014/main" id="{A24637A9-6F60-9807-F69C-5FE36EAD616A}"/>
              </a:ext>
            </a:extLst>
          </p:cNvPr>
          <p:cNvSpPr/>
          <p:nvPr/>
        </p:nvSpPr>
        <p:spPr bwMode="auto">
          <a:xfrm>
            <a:off x="3989525" y="1250512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검색초기화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6050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A8950-A956-ACED-1B8B-A27A2C52B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54626C7-C550-C03E-68D4-42DE3F918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882108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결제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&gt;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A267A9A-FD81-2034-A672-3A35FC57B917}"/>
              </a:ext>
            </a:extLst>
          </p:cNvPr>
          <p:cNvSpPr/>
          <p:nvPr/>
        </p:nvSpPr>
        <p:spPr bwMode="auto">
          <a:xfrm>
            <a:off x="86991" y="788551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결제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환불 상세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FA98EBC-B1AE-42E4-C7A3-61F3E8E7D308}"/>
              </a:ext>
            </a:extLst>
          </p:cNvPr>
          <p:cNvGraphicFramePr>
            <a:graphicFrameLocks noGrp="1"/>
          </p:cNvGraphicFramePr>
          <p:nvPr/>
        </p:nvGraphicFramePr>
        <p:xfrm>
          <a:off x="6861212" y="656686"/>
          <a:ext cx="2916324" cy="34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276A4D9-D05E-486D-CCEF-4CB2D2419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076489"/>
              </p:ext>
            </p:extLst>
          </p:nvPr>
        </p:nvGraphicFramePr>
        <p:xfrm>
          <a:off x="236476" y="1268760"/>
          <a:ext cx="6192688" cy="29523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주문번호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결제일시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판매타입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/>
                        <a:t>단품</a:t>
                      </a:r>
                      <a:r>
                        <a:rPr lang="en-US" altLang="ko-KR" sz="800" b="0" dirty="0"/>
                        <a:t>/</a:t>
                      </a:r>
                      <a:r>
                        <a:rPr lang="ko-KR" altLang="en-US" sz="800" b="0" dirty="0"/>
                        <a:t>구독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상태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/>
                        <a:t>결제완료</a:t>
                      </a:r>
                      <a:r>
                        <a:rPr lang="en-US" altLang="ko-KR" sz="800" b="0" dirty="0"/>
                        <a:t>/</a:t>
                      </a:r>
                      <a:r>
                        <a:rPr lang="ko-KR" altLang="en-US" sz="800" b="0" dirty="0"/>
                        <a:t>결제취소</a:t>
                      </a:r>
                      <a:r>
                        <a:rPr lang="en-US" altLang="ko-KR" sz="800" b="0" dirty="0"/>
                        <a:t>/</a:t>
                      </a:r>
                      <a:r>
                        <a:rPr lang="ko-KR" altLang="en-US" sz="800" b="0" dirty="0"/>
                        <a:t>환불대기</a:t>
                      </a:r>
                      <a:r>
                        <a:rPr lang="en-US" altLang="ko-KR" sz="800" b="0" dirty="0"/>
                        <a:t>/</a:t>
                      </a:r>
                      <a:r>
                        <a:rPr lang="ko-KR" altLang="en-US" sz="800" b="0" dirty="0"/>
                        <a:t>환불승인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상품명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결제수단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/>
                        <a:t>카드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주문수량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환불 사유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214915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환불 예정 금액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환불 포인트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7665422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반품여부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/>
                        <a:t>반품 </a:t>
                      </a:r>
                      <a:r>
                        <a:rPr lang="en-US" altLang="ko-KR" sz="800" b="0" dirty="0"/>
                        <a:t>/ </a:t>
                      </a:r>
                      <a:r>
                        <a:rPr lang="ko-KR" altLang="en-US" sz="800" b="0" dirty="0"/>
                        <a:t>미반품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/>
                        <a:t>반품상태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/>
                        <a:t>준비중</a:t>
                      </a:r>
                      <a:r>
                        <a:rPr lang="en-US" altLang="ko-KR" sz="800" b="0" dirty="0"/>
                        <a:t>/</a:t>
                      </a:r>
                      <a:r>
                        <a:rPr lang="ko-KR" altLang="en-US" sz="800" b="0" dirty="0"/>
                        <a:t>회수중</a:t>
                      </a:r>
                      <a:r>
                        <a:rPr lang="en-US" altLang="ko-KR" sz="800" b="0" dirty="0"/>
                        <a:t>/</a:t>
                      </a:r>
                      <a:r>
                        <a:rPr lang="ko-KR" altLang="en-US" sz="800" b="0" dirty="0"/>
                        <a:t>회수완료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9872585"/>
                  </a:ext>
                </a:extLst>
              </a:tr>
            </a:tbl>
          </a:graphicData>
        </a:graphic>
      </p:graphicFrame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0A594DE-38F5-794F-ABC3-C3130B31EE87}"/>
              </a:ext>
            </a:extLst>
          </p:cNvPr>
          <p:cNvSpPr/>
          <p:nvPr/>
        </p:nvSpPr>
        <p:spPr bwMode="auto">
          <a:xfrm>
            <a:off x="3692860" y="602128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등록</a:t>
            </a:r>
            <a:r>
              <a:rPr lang="en-US" altLang="ko-KR" sz="800" b="0" dirty="0">
                <a:solidFill>
                  <a:schemeClr val="tx1"/>
                </a:solidFill>
              </a:rPr>
              <a:t>/</a:t>
            </a:r>
            <a:r>
              <a:rPr lang="ko-KR" altLang="en-US" sz="800" b="0" dirty="0">
                <a:solidFill>
                  <a:schemeClr val="tx1"/>
                </a:solidFill>
              </a:rPr>
              <a:t>수정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5B06C211-062E-0FF0-005A-07AE319CED94}"/>
              </a:ext>
            </a:extLst>
          </p:cNvPr>
          <p:cNvSpPr/>
          <p:nvPr/>
        </p:nvSpPr>
        <p:spPr bwMode="auto">
          <a:xfrm>
            <a:off x="2254391" y="602128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목록으로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2BD3A81F-258C-AC1B-ECD4-308865F659AE}"/>
              </a:ext>
            </a:extLst>
          </p:cNvPr>
          <p:cNvSpPr/>
          <p:nvPr/>
        </p:nvSpPr>
        <p:spPr bwMode="auto">
          <a:xfrm>
            <a:off x="5565068" y="2924944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첨부사진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00727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6BBD7-B0E0-887D-6644-CC61F17AC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9C6ADCE-4314-32E0-979E-D6129B87E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47621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배송관리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3D34AA9-F357-4327-1B38-38C0B23AA108}"/>
              </a:ext>
            </a:extLst>
          </p:cNvPr>
          <p:cNvGraphicFramePr>
            <a:graphicFrameLocks noGrp="1"/>
          </p:cNvGraphicFramePr>
          <p:nvPr/>
        </p:nvGraphicFramePr>
        <p:xfrm>
          <a:off x="1104386" y="4265086"/>
          <a:ext cx="4500496" cy="251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51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5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6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7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10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6DBAB3F-107B-F42A-21FE-DC0D97F8F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45294"/>
              </p:ext>
            </p:extLst>
          </p:nvPr>
        </p:nvGraphicFramePr>
        <p:xfrm>
          <a:off x="182098" y="2307998"/>
          <a:ext cx="6535100" cy="185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390">
                  <a:extLst>
                    <a:ext uri="{9D8B030D-6E8A-4147-A177-3AD203B41FA5}">
                      <a16:colId xmlns:a16="http://schemas.microsoft.com/office/drawing/2014/main" val="2950432015"/>
                    </a:ext>
                  </a:extLst>
                </a:gridCol>
                <a:gridCol w="457007">
                  <a:extLst>
                    <a:ext uri="{9D8B030D-6E8A-4147-A177-3AD203B41FA5}">
                      <a16:colId xmlns:a16="http://schemas.microsoft.com/office/drawing/2014/main" val="4292687337"/>
                    </a:ext>
                  </a:extLst>
                </a:gridCol>
                <a:gridCol w="878861">
                  <a:extLst>
                    <a:ext uri="{9D8B030D-6E8A-4147-A177-3AD203B41FA5}">
                      <a16:colId xmlns:a16="http://schemas.microsoft.com/office/drawing/2014/main" val="633952755"/>
                    </a:ext>
                  </a:extLst>
                </a:gridCol>
                <a:gridCol w="789337">
                  <a:extLst>
                    <a:ext uri="{9D8B030D-6E8A-4147-A177-3AD203B41FA5}">
                      <a16:colId xmlns:a16="http://schemas.microsoft.com/office/drawing/2014/main" val="891786397"/>
                    </a:ext>
                  </a:extLst>
                </a:gridCol>
                <a:gridCol w="681526">
                  <a:extLst>
                    <a:ext uri="{9D8B030D-6E8A-4147-A177-3AD203B41FA5}">
                      <a16:colId xmlns:a16="http://schemas.microsoft.com/office/drawing/2014/main" val="1521794674"/>
                    </a:ext>
                  </a:extLst>
                </a:gridCol>
                <a:gridCol w="681526">
                  <a:extLst>
                    <a:ext uri="{9D8B030D-6E8A-4147-A177-3AD203B41FA5}">
                      <a16:colId xmlns:a16="http://schemas.microsoft.com/office/drawing/2014/main" val="1288569232"/>
                    </a:ext>
                  </a:extLst>
                </a:gridCol>
                <a:gridCol w="681526">
                  <a:extLst>
                    <a:ext uri="{9D8B030D-6E8A-4147-A177-3AD203B41FA5}">
                      <a16:colId xmlns:a16="http://schemas.microsoft.com/office/drawing/2014/main" val="2615132851"/>
                    </a:ext>
                  </a:extLst>
                </a:gridCol>
                <a:gridCol w="681526">
                  <a:extLst>
                    <a:ext uri="{9D8B030D-6E8A-4147-A177-3AD203B41FA5}">
                      <a16:colId xmlns:a16="http://schemas.microsoft.com/office/drawing/2014/main" val="2956204287"/>
                    </a:ext>
                  </a:extLst>
                </a:gridCol>
                <a:gridCol w="681526">
                  <a:extLst>
                    <a:ext uri="{9D8B030D-6E8A-4147-A177-3AD203B41FA5}">
                      <a16:colId xmlns:a16="http://schemas.microsoft.com/office/drawing/2014/main" val="314765665"/>
                    </a:ext>
                  </a:extLst>
                </a:gridCol>
              </a:tblGrid>
              <a:tr h="530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주문번호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주문자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송장번호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상품명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옵션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라벨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상태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배송시작일시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배송완료일시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947836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20260125202020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단품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20260125202020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벨벳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배송완료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2026-01-15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2026-01-15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20260125202020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구독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변사또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20260125202020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배송중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20260125202020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구독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20260125202020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배송준비중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20260125202020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구독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변사또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20260125202020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배송완료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20260125202020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구독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20260125202020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배송중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2E6F375-F3A8-255F-9DC1-2A8A7E208167}"/>
              </a:ext>
            </a:extLst>
          </p:cNvPr>
          <p:cNvSpPr/>
          <p:nvPr/>
        </p:nvSpPr>
        <p:spPr bwMode="auto">
          <a:xfrm>
            <a:off x="67796" y="746455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배송관리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32A035E-A871-E7AD-238B-34CF073D3CFC}"/>
              </a:ext>
            </a:extLst>
          </p:cNvPr>
          <p:cNvCxnSpPr/>
          <p:nvPr/>
        </p:nvCxnSpPr>
        <p:spPr bwMode="auto">
          <a:xfrm>
            <a:off x="164468" y="998483"/>
            <a:ext cx="6552728" cy="0"/>
          </a:xfrm>
          <a:prstGeom prst="line">
            <a:avLst/>
          </a:prstGeom>
          <a:solidFill>
            <a:srgbClr val="5F5F5F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7C83C1B-9AAB-6C9A-50CD-D157267F4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088088"/>
              </p:ext>
            </p:extLst>
          </p:nvPr>
        </p:nvGraphicFramePr>
        <p:xfrm>
          <a:off x="6861212" y="656683"/>
          <a:ext cx="2916324" cy="263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* </a:t>
                      </a:r>
                      <a:endParaRPr lang="en-US" altLang="ko-KR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모서리가 둥근 직사각형 30">
            <a:extLst>
              <a:ext uri="{FF2B5EF4-FFF2-40B4-BE49-F238E27FC236}">
                <a16:creationId xmlns:a16="http://schemas.microsoft.com/office/drawing/2014/main" id="{65128DB3-D76C-8740-8DA1-40F150DFC626}"/>
              </a:ext>
            </a:extLst>
          </p:cNvPr>
          <p:cNvSpPr/>
          <p:nvPr/>
        </p:nvSpPr>
        <p:spPr bwMode="auto">
          <a:xfrm>
            <a:off x="182100" y="1204525"/>
            <a:ext cx="813887" cy="216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구분</a:t>
            </a:r>
            <a:r>
              <a:rPr kumimoji="1" lang="ko-KR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3" name="모서리가 둥근 직사각형 31">
            <a:extLst>
              <a:ext uri="{FF2B5EF4-FFF2-40B4-BE49-F238E27FC236}">
                <a16:creationId xmlns:a16="http://schemas.microsoft.com/office/drawing/2014/main" id="{6985DA0C-4F19-06A0-64CF-113FAEF565FF}"/>
              </a:ext>
            </a:extLst>
          </p:cNvPr>
          <p:cNvSpPr/>
          <p:nvPr/>
        </p:nvSpPr>
        <p:spPr bwMode="auto">
          <a:xfrm>
            <a:off x="3034726" y="1264910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검색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모서리가 둥근 직사각형 32">
            <a:extLst>
              <a:ext uri="{FF2B5EF4-FFF2-40B4-BE49-F238E27FC236}">
                <a16:creationId xmlns:a16="http://schemas.microsoft.com/office/drawing/2014/main" id="{DA68CDF5-86B9-DF9D-4D34-99FA07F78458}"/>
              </a:ext>
            </a:extLst>
          </p:cNvPr>
          <p:cNvSpPr/>
          <p:nvPr/>
        </p:nvSpPr>
        <p:spPr bwMode="auto">
          <a:xfrm>
            <a:off x="2136200" y="1243743"/>
            <a:ext cx="864096" cy="214459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0E140F8B-B9EA-3E4E-D087-BEE4FF1288EC}"/>
              </a:ext>
            </a:extLst>
          </p:cNvPr>
          <p:cNvGraphicFramePr>
            <a:graphicFrameLocks noGrp="1"/>
          </p:cNvGraphicFramePr>
          <p:nvPr/>
        </p:nvGraphicFramePr>
        <p:xfrm>
          <a:off x="186990" y="1394858"/>
          <a:ext cx="809282" cy="52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282">
                  <a:extLst>
                    <a:ext uri="{9D8B030D-6E8A-4147-A177-3AD203B41FA5}">
                      <a16:colId xmlns:a16="http://schemas.microsoft.com/office/drawing/2014/main" val="236759268"/>
                    </a:ext>
                  </a:extLst>
                </a:gridCol>
              </a:tblGrid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전체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단품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19538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구독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426611"/>
                  </a:ext>
                </a:extLst>
              </a:tr>
            </a:tbl>
          </a:graphicData>
        </a:graphic>
      </p:graphicFrame>
      <p:sp>
        <p:nvSpPr>
          <p:cNvPr id="6" name="모서리가 둥근 직사각형 30">
            <a:extLst>
              <a:ext uri="{FF2B5EF4-FFF2-40B4-BE49-F238E27FC236}">
                <a16:creationId xmlns:a16="http://schemas.microsoft.com/office/drawing/2014/main" id="{5AD8F3A9-9AFE-EA5B-7D9B-216B1A57C827}"/>
              </a:ext>
            </a:extLst>
          </p:cNvPr>
          <p:cNvSpPr/>
          <p:nvPr/>
        </p:nvSpPr>
        <p:spPr bwMode="auto">
          <a:xfrm>
            <a:off x="1086582" y="1191024"/>
            <a:ext cx="813887" cy="216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판매상태선택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153ABF09-BD1E-94A9-941E-C40B17F5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754993"/>
              </p:ext>
            </p:extLst>
          </p:nvPr>
        </p:nvGraphicFramePr>
        <p:xfrm>
          <a:off x="1091472" y="1381357"/>
          <a:ext cx="809282" cy="52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282">
                  <a:extLst>
                    <a:ext uri="{9D8B030D-6E8A-4147-A177-3AD203B41FA5}">
                      <a16:colId xmlns:a16="http://schemas.microsoft.com/office/drawing/2014/main" val="236759268"/>
                    </a:ext>
                  </a:extLst>
                </a:gridCol>
              </a:tblGrid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배송준비중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배송중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19538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배송완료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426611"/>
                  </a:ext>
                </a:extLst>
              </a:tr>
            </a:tbl>
          </a:graphicData>
        </a:graphic>
      </p:graphicFrame>
      <p:sp>
        <p:nvSpPr>
          <p:cNvPr id="14" name="모서리가 둥근 직사각형 31">
            <a:extLst>
              <a:ext uri="{FF2B5EF4-FFF2-40B4-BE49-F238E27FC236}">
                <a16:creationId xmlns:a16="http://schemas.microsoft.com/office/drawing/2014/main" id="{D6FE0ADE-464B-E8D3-344C-59A7E5C269AF}"/>
              </a:ext>
            </a:extLst>
          </p:cNvPr>
          <p:cNvSpPr/>
          <p:nvPr/>
        </p:nvSpPr>
        <p:spPr bwMode="auto">
          <a:xfrm>
            <a:off x="3989525" y="1250512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검색초기화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모서리가 둥근 직사각형 31">
            <a:extLst>
              <a:ext uri="{FF2B5EF4-FFF2-40B4-BE49-F238E27FC236}">
                <a16:creationId xmlns:a16="http://schemas.microsoft.com/office/drawing/2014/main" id="{68B4F0D0-97F1-69B5-1E75-6A6D87BF3A07}"/>
              </a:ext>
            </a:extLst>
          </p:cNvPr>
          <p:cNvSpPr/>
          <p:nvPr/>
        </p:nvSpPr>
        <p:spPr bwMode="auto">
          <a:xfrm>
            <a:off x="5637075" y="1985073"/>
            <a:ext cx="1080121" cy="24197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운송장 일괄 업로드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03677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59D84-1D05-4290-C9B7-B56AFED3E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C516748-2369-B2FA-283E-79E2610C8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252706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구독상품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4D00132-078B-904A-6242-EC186C427C42}"/>
              </a:ext>
            </a:extLst>
          </p:cNvPr>
          <p:cNvGraphicFramePr>
            <a:graphicFrameLocks noGrp="1"/>
          </p:cNvGraphicFramePr>
          <p:nvPr/>
        </p:nvGraphicFramePr>
        <p:xfrm>
          <a:off x="1104386" y="4265086"/>
          <a:ext cx="4500496" cy="251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51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5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6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7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10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72692D4-5FCB-B796-5176-9610EE3DF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25310"/>
              </p:ext>
            </p:extLst>
          </p:nvPr>
        </p:nvGraphicFramePr>
        <p:xfrm>
          <a:off x="173809" y="1911733"/>
          <a:ext cx="6543385" cy="185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0635">
                  <a:extLst>
                    <a:ext uri="{9D8B030D-6E8A-4147-A177-3AD203B41FA5}">
                      <a16:colId xmlns:a16="http://schemas.microsoft.com/office/drawing/2014/main" val="891786397"/>
                    </a:ext>
                  </a:extLst>
                </a:gridCol>
                <a:gridCol w="1062550">
                  <a:extLst>
                    <a:ext uri="{9D8B030D-6E8A-4147-A177-3AD203B41FA5}">
                      <a16:colId xmlns:a16="http://schemas.microsoft.com/office/drawing/2014/main" val="1521794674"/>
                    </a:ext>
                  </a:extLst>
                </a:gridCol>
                <a:gridCol w="1062550">
                  <a:extLst>
                    <a:ext uri="{9D8B030D-6E8A-4147-A177-3AD203B41FA5}">
                      <a16:colId xmlns:a16="http://schemas.microsoft.com/office/drawing/2014/main" val="1288569232"/>
                    </a:ext>
                  </a:extLst>
                </a:gridCol>
                <a:gridCol w="1062550">
                  <a:extLst>
                    <a:ext uri="{9D8B030D-6E8A-4147-A177-3AD203B41FA5}">
                      <a16:colId xmlns:a16="http://schemas.microsoft.com/office/drawing/2014/main" val="2615132851"/>
                    </a:ext>
                  </a:extLst>
                </a:gridCol>
                <a:gridCol w="1062550">
                  <a:extLst>
                    <a:ext uri="{9D8B030D-6E8A-4147-A177-3AD203B41FA5}">
                      <a16:colId xmlns:a16="http://schemas.microsoft.com/office/drawing/2014/main" val="1118281584"/>
                    </a:ext>
                  </a:extLst>
                </a:gridCol>
                <a:gridCol w="1062550">
                  <a:extLst>
                    <a:ext uri="{9D8B030D-6E8A-4147-A177-3AD203B41FA5}">
                      <a16:colId xmlns:a16="http://schemas.microsoft.com/office/drawing/2014/main" val="3670361282"/>
                    </a:ext>
                  </a:extLst>
                </a:gridCol>
              </a:tblGrid>
              <a:tr h="530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상품명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기본가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구독할인율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최종구독가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배송주기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상태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947836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벨벳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30,000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10%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27,000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일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판매중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30,000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10%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27,000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일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판매중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30,000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10%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27,000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일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판매중지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30,000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10%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27,000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일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일시정지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30,000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10%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27,000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일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판매중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9581597F-037C-771D-ADB7-5FEBBF56CFB1}"/>
              </a:ext>
            </a:extLst>
          </p:cNvPr>
          <p:cNvSpPr/>
          <p:nvPr/>
        </p:nvSpPr>
        <p:spPr bwMode="auto">
          <a:xfrm>
            <a:off x="67796" y="746455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구독상품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485D084-8813-FB06-7D40-502B84D5CA6E}"/>
              </a:ext>
            </a:extLst>
          </p:cNvPr>
          <p:cNvCxnSpPr/>
          <p:nvPr/>
        </p:nvCxnSpPr>
        <p:spPr bwMode="auto">
          <a:xfrm>
            <a:off x="164468" y="998483"/>
            <a:ext cx="6552728" cy="0"/>
          </a:xfrm>
          <a:prstGeom prst="line">
            <a:avLst/>
          </a:prstGeom>
          <a:solidFill>
            <a:srgbClr val="5F5F5F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A89E16D8-9C33-5E42-7C59-529FE3FC9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04597"/>
              </p:ext>
            </p:extLst>
          </p:nvPr>
        </p:nvGraphicFramePr>
        <p:xfrm>
          <a:off x="6861212" y="656683"/>
          <a:ext cx="2916324" cy="324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rgbClr val="D727CA"/>
                          </a:solidFill>
                        </a:rPr>
                        <a:t>* </a:t>
                      </a:r>
                      <a:r>
                        <a:rPr lang="ko-KR" altLang="en-US" sz="800" b="0" dirty="0">
                          <a:solidFill>
                            <a:srgbClr val="D727CA"/>
                          </a:solidFill>
                        </a:rPr>
                        <a:t>구독시 할인율</a:t>
                      </a:r>
                      <a:r>
                        <a:rPr lang="en-US" altLang="ko-KR" sz="800" b="0" dirty="0">
                          <a:solidFill>
                            <a:srgbClr val="D727CA"/>
                          </a:solidFill>
                        </a:rPr>
                        <a:t>,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또는 혜택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,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첫구독혜택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확인할것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 :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첫구독 할인 고려 개발</a:t>
                      </a:r>
                      <a:endParaRPr lang="en-US" altLang="ko-KR" sz="800" b="0">
                        <a:solidFill>
                          <a:srgbClr val="D727CA"/>
                        </a:solidFill>
                      </a:endParaRPr>
                    </a:p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 :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회차 누적시 포인트 누적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.</a:t>
                      </a:r>
                      <a:br>
                        <a:rPr lang="en-US" altLang="ko-KR" sz="800" b="0" dirty="0">
                          <a:solidFill>
                            <a:srgbClr val="D727CA"/>
                          </a:solidFill>
                        </a:rPr>
                      </a:b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*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상품에서 처리가능하므로 상품에 병합하는걸 문의</a:t>
                      </a:r>
                      <a:endParaRPr lang="en-US" altLang="ko-KR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모서리가 둥근 직사각형 31">
            <a:extLst>
              <a:ext uri="{FF2B5EF4-FFF2-40B4-BE49-F238E27FC236}">
                <a16:creationId xmlns:a16="http://schemas.microsoft.com/office/drawing/2014/main" id="{DCC4854C-E5E9-EDD6-3BAB-E30D0913B1F8}"/>
              </a:ext>
            </a:extLst>
          </p:cNvPr>
          <p:cNvSpPr/>
          <p:nvPr/>
        </p:nvSpPr>
        <p:spPr bwMode="auto">
          <a:xfrm>
            <a:off x="5067167" y="116459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검색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모서리가 둥근 직사각형 32">
            <a:extLst>
              <a:ext uri="{FF2B5EF4-FFF2-40B4-BE49-F238E27FC236}">
                <a16:creationId xmlns:a16="http://schemas.microsoft.com/office/drawing/2014/main" id="{86354094-B5E5-F097-D7A2-76E99395BD87}"/>
              </a:ext>
            </a:extLst>
          </p:cNvPr>
          <p:cNvSpPr/>
          <p:nvPr/>
        </p:nvSpPr>
        <p:spPr bwMode="auto">
          <a:xfrm>
            <a:off x="4093594" y="1164598"/>
            <a:ext cx="864096" cy="214459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31">
            <a:extLst>
              <a:ext uri="{FF2B5EF4-FFF2-40B4-BE49-F238E27FC236}">
                <a16:creationId xmlns:a16="http://schemas.microsoft.com/office/drawing/2014/main" id="{2C80D5CB-B6FD-6DCF-D140-03207CBD4F66}"/>
              </a:ext>
            </a:extLst>
          </p:cNvPr>
          <p:cNvSpPr/>
          <p:nvPr/>
        </p:nvSpPr>
        <p:spPr bwMode="auto">
          <a:xfrm>
            <a:off x="5946919" y="116459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검색초기화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모서리가 둥근 직사각형 31">
            <a:extLst>
              <a:ext uri="{FF2B5EF4-FFF2-40B4-BE49-F238E27FC236}">
                <a16:creationId xmlns:a16="http://schemas.microsoft.com/office/drawing/2014/main" id="{2CAFDA9C-D231-5F2A-1EC5-BBDE5286A42B}"/>
              </a:ext>
            </a:extLst>
          </p:cNvPr>
          <p:cNvSpPr/>
          <p:nvPr/>
        </p:nvSpPr>
        <p:spPr bwMode="auto">
          <a:xfrm>
            <a:off x="5946918" y="1664804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등록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3576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C259C-CCAF-B3F8-727E-9A6BD20A3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7BBD794-2588-D5B4-F585-5FB0DF5B1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015421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MCA_040010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로그인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endParaRPr lang="en-US" altLang="ko-KR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D4973C1C-95AD-00B3-1496-C885F7CE4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62160"/>
            <a:ext cx="2629475" cy="5688632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A244022-5678-AA92-ED64-D8D55E327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36052"/>
              </p:ext>
            </p:extLst>
          </p:nvPr>
        </p:nvGraphicFramePr>
        <p:xfrm>
          <a:off x="5558322" y="764704"/>
          <a:ext cx="4219213" cy="5145739"/>
        </p:xfrm>
        <a:graphic>
          <a:graphicData uri="http://schemas.openxmlformats.org/drawingml/2006/table">
            <a:tbl>
              <a:tblPr/>
              <a:tblGrid>
                <a:gridCol w="382913">
                  <a:extLst>
                    <a:ext uri="{9D8B030D-6E8A-4147-A177-3AD203B41FA5}">
                      <a16:colId xmlns:a16="http://schemas.microsoft.com/office/drawing/2014/main" val="1356843130"/>
                    </a:ext>
                  </a:extLst>
                </a:gridCol>
                <a:gridCol w="991985">
                  <a:extLst>
                    <a:ext uri="{9D8B030D-6E8A-4147-A177-3AD203B41FA5}">
                      <a16:colId xmlns:a16="http://schemas.microsoft.com/office/drawing/2014/main" val="444828873"/>
                    </a:ext>
                  </a:extLst>
                </a:gridCol>
                <a:gridCol w="2844315">
                  <a:extLst>
                    <a:ext uri="{9D8B030D-6E8A-4147-A177-3AD203B41FA5}">
                      <a16:colId xmlns:a16="http://schemas.microsoft.com/office/drawing/2014/main" val="3087664860"/>
                    </a:ext>
                  </a:extLst>
                </a:gridCol>
              </a:tblGrid>
              <a:tr h="20266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번호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항목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상세 설명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838482"/>
                  </a:ext>
                </a:extLst>
              </a:tr>
              <a:tr h="66129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문의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요청</a:t>
                      </a: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*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카카오 개발자계정 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/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네이버 개발자계정 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/ Apple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개발자 계정 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/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구글 개발자 계정 요청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(ID, PW)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 =&gt;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필요하면 전화번호 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2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차인증까지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*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먼저 둘러보기 대상 화면</a:t>
                      </a:r>
                      <a:endParaRPr lang="en-US" altLang="ko-KR" sz="900">
                        <a:solidFill>
                          <a:srgbClr val="FF0000"/>
                        </a:solidFill>
                        <a:effectLst/>
                        <a:latin typeface="Google Sans Text"/>
                      </a:endParaRP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 =&gt;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온보딩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비로그인 메인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비로그인 취향분석 결과까지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.</a:t>
                      </a:r>
                      <a:endParaRPr lang="ko-KR" altLang="en-US" sz="900">
                        <a:solidFill>
                          <a:srgbClr val="FF0000"/>
                        </a:solidFill>
                        <a:effectLst/>
                        <a:latin typeface="Google Sans Text"/>
                      </a:endParaRPr>
                    </a:p>
                  </a:txBody>
                  <a:tcPr marL="33506" marR="33506" marT="22337" marB="2233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694285"/>
                  </a:ext>
                </a:extLst>
              </a:tr>
              <a:tr h="78136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화면 목적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사용자가 원하는 로그인 수단을 선택하여 계정 인증을 진행할 수 있는 화면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로그인 없이 앱을 먼저 체험해보고자 하는 사용자를 위해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"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먼저 둘러보기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"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기능을 제공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884641"/>
                  </a:ext>
                </a:extLst>
              </a:tr>
              <a:tr h="123999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주요 기능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간편 로그인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카카오 로그인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네이버 로그인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애플 로그인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이메일 로그인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이메일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비밀번호 입력을 통한 기본 로그인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먼저 둘러보기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: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로그인을 하지 않고 앱 메인 홈으로 진입하여 서비스의 핵심 기능 일부를 경험할 수 있도록 제공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161508"/>
                  </a:ext>
                </a:extLst>
              </a:tr>
              <a:tr h="123999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간편 로그인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카카오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네이버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Apple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수단 제공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사용자가 버튼 클릭 시 해당 서비스의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OAuth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인증 실행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인증 완료 후 클라이언트는 </a:t>
                      </a:r>
                      <a:r>
                        <a:rPr lang="ko-KR" altLang="en-US" sz="900">
                          <a:solidFill>
                            <a:srgbClr val="D727CA"/>
                          </a:solidFill>
                          <a:effectLst/>
                          <a:latin typeface="Google Sans Text"/>
                        </a:rPr>
                        <a:t>액세스 토큰 및 사용자 식별자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를 서버로 전달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서버는 내부 회원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DB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조회 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매핑된 계정 존재 시 로그인 세션 발급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없을 시 간편 회원가입 절차 후 신규 계정 생성 및 로그인 처리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384021"/>
                  </a:ext>
                </a:extLst>
              </a:tr>
              <a:tr h="47561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이메일 로그인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이메일 로그인 화면으로 이동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$\rightarrow$ [02-02]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로그인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_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이메일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648251"/>
                  </a:ext>
                </a:extLst>
              </a:tr>
              <a:tr h="47561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먼저 둘러보기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•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클릭 시 메인홈 화면으로 이동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$\rightarrow$ [03-02]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홈화면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_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비로그인사용자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378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2499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F4B4F-B685-6885-A3EC-A63B768DD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5C94B07-3C05-FA66-8482-459E23DCC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204403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구독상품</a:t>
                      </a:r>
                      <a:r>
                        <a:rPr lang="en-US" altLang="ko-KR" sz="9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059AF7C-4DEB-FF4A-730E-E2FF6557E1AA}"/>
              </a:ext>
            </a:extLst>
          </p:cNvPr>
          <p:cNvSpPr/>
          <p:nvPr/>
        </p:nvSpPr>
        <p:spPr bwMode="auto">
          <a:xfrm>
            <a:off x="86991" y="788551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구독상품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상세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D0B961-403C-7C94-940D-11D6B7A3F486}"/>
              </a:ext>
            </a:extLst>
          </p:cNvPr>
          <p:cNvGraphicFramePr>
            <a:graphicFrameLocks noGrp="1"/>
          </p:cNvGraphicFramePr>
          <p:nvPr/>
        </p:nvGraphicFramePr>
        <p:xfrm>
          <a:off x="6861212" y="656686"/>
          <a:ext cx="2916324" cy="34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89F3921-4BA0-597A-59A9-1E8D2D448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621720"/>
              </p:ext>
            </p:extLst>
          </p:nvPr>
        </p:nvGraphicFramePr>
        <p:xfrm>
          <a:off x="236476" y="1268760"/>
          <a:ext cx="6192688" cy="29523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구독상품명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/>
                        <a:t>벨벳 터치 블렌드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노출상태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/>
                        <a:t>판매중</a:t>
                      </a:r>
                      <a:r>
                        <a:rPr lang="en-US" altLang="ko-KR" sz="800" b="0"/>
                        <a:t>/</a:t>
                      </a:r>
                      <a:r>
                        <a:rPr lang="ko-KR" altLang="en-US" sz="800" b="0"/>
                        <a:t>일시정지</a:t>
                      </a:r>
                      <a:r>
                        <a:rPr lang="en-US" altLang="ko-KR" sz="800" b="0"/>
                        <a:t>/</a:t>
                      </a:r>
                      <a:r>
                        <a:rPr lang="ko-KR" altLang="en-US" sz="800" b="0"/>
                        <a:t>품절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기본 판매가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/>
                        <a:t>30,000</a:t>
                      </a:r>
                      <a:r>
                        <a:rPr lang="ko-KR" altLang="en-US" sz="800" b="0"/>
                        <a:t>원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구독할인율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/>
                        <a:t>6</a:t>
                      </a:r>
                      <a:r>
                        <a:rPr lang="ko-KR" altLang="en-US" sz="800" b="0"/>
                        <a:t>개월</a:t>
                      </a:r>
                      <a:r>
                        <a:rPr lang="en-US" altLang="ko-KR" sz="800" b="0"/>
                        <a:t>/12</a:t>
                      </a:r>
                      <a:r>
                        <a:rPr lang="ko-KR" altLang="en-US" sz="800" b="0"/>
                        <a:t>개월</a:t>
                      </a:r>
                      <a:r>
                        <a:rPr lang="en-US" altLang="ko-KR" sz="800" b="0"/>
                        <a:t>/1</a:t>
                      </a:r>
                      <a:r>
                        <a:rPr lang="ko-KR" altLang="en-US" sz="800" b="0"/>
                        <a:t>년 </a:t>
                      </a:r>
                      <a:endParaRPr lang="en-US" altLang="ko-KR" sz="800" b="0"/>
                    </a:p>
                    <a:p>
                      <a:pPr algn="l" latinLnBrk="1"/>
                      <a:r>
                        <a:rPr lang="en-US" altLang="ko-KR" sz="800" b="0"/>
                        <a:t>10%/15%/20%</a:t>
                      </a:r>
                    </a:p>
                    <a:p>
                      <a:pPr algn="l" latinLnBrk="1"/>
                      <a:r>
                        <a:rPr lang="en-US" altLang="ko-KR" sz="800" b="0"/>
                        <a:t>27,000/25,500/24,000</a:t>
                      </a:r>
                      <a:r>
                        <a:rPr lang="ko-KR" altLang="en-US" sz="800" b="0"/>
                        <a:t>원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배송 주기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/>
                        <a:t>2</a:t>
                      </a:r>
                      <a:r>
                        <a:rPr lang="ko-KR" altLang="en-US" sz="800" b="0"/>
                        <a:t>주</a:t>
                      </a:r>
                      <a:r>
                        <a:rPr lang="en-US" altLang="ko-KR" sz="800" b="0"/>
                        <a:t>/</a:t>
                      </a:r>
                      <a:r>
                        <a:rPr lang="ko-KR" altLang="en-US" sz="800" b="0"/>
                        <a:t>한달</a:t>
                      </a:r>
                      <a:r>
                        <a:rPr lang="en-US" altLang="ko-KR" sz="800" b="0"/>
                        <a:t>/</a:t>
                      </a:r>
                      <a:r>
                        <a:rPr lang="ko-KR" altLang="en-US" sz="800" b="0"/>
                        <a:t>두달</a:t>
                      </a:r>
                      <a:r>
                        <a:rPr lang="en-US" altLang="ko-KR" sz="800" b="0"/>
                        <a:t>/</a:t>
                      </a:r>
                      <a:r>
                        <a:rPr lang="ko-KR" altLang="en-US" sz="800" b="0"/>
                        <a:t>세달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214915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7665422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9872585"/>
                  </a:ext>
                </a:extLst>
              </a:tr>
            </a:tbl>
          </a:graphicData>
        </a:graphic>
      </p:graphicFrame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2F65039-6EEB-CF12-6A11-14E2C38FD51C}"/>
              </a:ext>
            </a:extLst>
          </p:cNvPr>
          <p:cNvSpPr/>
          <p:nvPr/>
        </p:nvSpPr>
        <p:spPr bwMode="auto">
          <a:xfrm>
            <a:off x="3692860" y="602128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등록</a:t>
            </a:r>
            <a:r>
              <a:rPr lang="en-US" altLang="ko-KR" sz="800" b="0" dirty="0">
                <a:solidFill>
                  <a:schemeClr val="tx1"/>
                </a:solidFill>
              </a:rPr>
              <a:t>/</a:t>
            </a:r>
            <a:r>
              <a:rPr lang="ko-KR" altLang="en-US" sz="800" b="0" dirty="0">
                <a:solidFill>
                  <a:schemeClr val="tx1"/>
                </a:solidFill>
              </a:rPr>
              <a:t>수정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20ED40C-782C-F3E6-B577-F50AB266C562}"/>
              </a:ext>
            </a:extLst>
          </p:cNvPr>
          <p:cNvSpPr/>
          <p:nvPr/>
        </p:nvSpPr>
        <p:spPr bwMode="auto">
          <a:xfrm>
            <a:off x="2254391" y="602128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목록으로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541625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64AE9-9703-CE27-F5E4-801E2ED67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3C295F8-8A48-CFD3-E2F9-65300CDF0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9374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구독회원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C54041F-7426-838C-75BB-9B8AE66D0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98508"/>
              </p:ext>
            </p:extLst>
          </p:nvPr>
        </p:nvGraphicFramePr>
        <p:xfrm>
          <a:off x="1119625" y="4802436"/>
          <a:ext cx="4500496" cy="251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51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5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6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7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10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5C1A796-B713-D336-EB66-64454F609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114731"/>
              </p:ext>
            </p:extLst>
          </p:nvPr>
        </p:nvGraphicFramePr>
        <p:xfrm>
          <a:off x="189048" y="2449083"/>
          <a:ext cx="6528147" cy="1929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630">
                  <a:extLst>
                    <a:ext uri="{9D8B030D-6E8A-4147-A177-3AD203B41FA5}">
                      <a16:colId xmlns:a16="http://schemas.microsoft.com/office/drawing/2014/main" val="891786397"/>
                    </a:ext>
                  </a:extLst>
                </a:gridCol>
                <a:gridCol w="846031">
                  <a:extLst>
                    <a:ext uri="{9D8B030D-6E8A-4147-A177-3AD203B41FA5}">
                      <a16:colId xmlns:a16="http://schemas.microsoft.com/office/drawing/2014/main" val="1521794674"/>
                    </a:ext>
                  </a:extLst>
                </a:gridCol>
                <a:gridCol w="585054">
                  <a:extLst>
                    <a:ext uri="{9D8B030D-6E8A-4147-A177-3AD203B41FA5}">
                      <a16:colId xmlns:a16="http://schemas.microsoft.com/office/drawing/2014/main" val="1288569232"/>
                    </a:ext>
                  </a:extLst>
                </a:gridCol>
                <a:gridCol w="585054">
                  <a:extLst>
                    <a:ext uri="{9D8B030D-6E8A-4147-A177-3AD203B41FA5}">
                      <a16:colId xmlns:a16="http://schemas.microsoft.com/office/drawing/2014/main" val="2615132851"/>
                    </a:ext>
                  </a:extLst>
                </a:gridCol>
                <a:gridCol w="585054">
                  <a:extLst>
                    <a:ext uri="{9D8B030D-6E8A-4147-A177-3AD203B41FA5}">
                      <a16:colId xmlns:a16="http://schemas.microsoft.com/office/drawing/2014/main" val="1118281584"/>
                    </a:ext>
                  </a:extLst>
                </a:gridCol>
                <a:gridCol w="585054">
                  <a:extLst>
                    <a:ext uri="{9D8B030D-6E8A-4147-A177-3AD203B41FA5}">
                      <a16:colId xmlns:a16="http://schemas.microsoft.com/office/drawing/2014/main" val="1081477262"/>
                    </a:ext>
                  </a:extLst>
                </a:gridCol>
                <a:gridCol w="585054">
                  <a:extLst>
                    <a:ext uri="{9D8B030D-6E8A-4147-A177-3AD203B41FA5}">
                      <a16:colId xmlns:a16="http://schemas.microsoft.com/office/drawing/2014/main" val="4195320366"/>
                    </a:ext>
                  </a:extLst>
                </a:gridCol>
                <a:gridCol w="585054">
                  <a:extLst>
                    <a:ext uri="{9D8B030D-6E8A-4147-A177-3AD203B41FA5}">
                      <a16:colId xmlns:a16="http://schemas.microsoft.com/office/drawing/2014/main" val="3670361282"/>
                    </a:ext>
                  </a:extLst>
                </a:gridCol>
                <a:gridCol w="585054">
                  <a:extLst>
                    <a:ext uri="{9D8B030D-6E8A-4147-A177-3AD203B41FA5}">
                      <a16:colId xmlns:a16="http://schemas.microsoft.com/office/drawing/2014/main" val="3389123170"/>
                    </a:ext>
                  </a:extLst>
                </a:gridCol>
                <a:gridCol w="585054">
                  <a:extLst>
                    <a:ext uri="{9D8B030D-6E8A-4147-A177-3AD203B41FA5}">
                      <a16:colId xmlns:a16="http://schemas.microsoft.com/office/drawing/2014/main" val="2004875364"/>
                    </a:ext>
                  </a:extLst>
                </a:gridCol>
                <a:gridCol w="585054">
                  <a:extLst>
                    <a:ext uri="{9D8B030D-6E8A-4147-A177-3AD203B41FA5}">
                      <a16:colId xmlns:a16="http://schemas.microsoft.com/office/drawing/2014/main" val="2254158259"/>
                    </a:ext>
                  </a:extLst>
                </a:gridCol>
              </a:tblGrid>
              <a:tr h="530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이름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이메일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연락처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구독상품명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구독상태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다음회차</a:t>
                      </a:r>
                      <a:endParaRPr lang="en-US" altLang="ko-KR" sz="800" b="1"/>
                    </a:p>
                    <a:p>
                      <a:pPr algn="ctr" latinLnBrk="1"/>
                      <a:r>
                        <a:rPr lang="ko-KR" altLang="en-US" sz="800" b="1"/>
                        <a:t>결제상태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결제일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현재회차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/>
                        <a:t>최근 배송일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다음 배송일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누적결제액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947836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/>
                        <a:t>김회원</a:t>
                      </a:r>
                      <a:endParaRPr lang="ko-KR" altLang="en-US" sz="800" b="1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abc@gmail.com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010-1111-2222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벨벳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구독중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결제완료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15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일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회차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2026-01-15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2026-01-15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120,000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김회원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abc@gmail.com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010-1111-2222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구독해지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1</a:t>
                      </a: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일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회차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2026-01-01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2026-01-01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120,000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김회원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abc@gmail.com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010-1111-2222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구독중지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결제실패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15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일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회차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120,000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김회원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abc@gmail.com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010-1111-2222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구독해지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1</a:t>
                      </a: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일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회차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120,000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김회원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abc@gmail.com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010-1111-2222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구독중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미결제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15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일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회차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120,000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B43996AC-120E-4D7D-4062-59F9CFC60FCC}"/>
              </a:ext>
            </a:extLst>
          </p:cNvPr>
          <p:cNvSpPr/>
          <p:nvPr/>
        </p:nvSpPr>
        <p:spPr bwMode="auto">
          <a:xfrm>
            <a:off x="67796" y="746455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구독회원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47A3810-C724-3A8E-B369-635EE2FF7187}"/>
              </a:ext>
            </a:extLst>
          </p:cNvPr>
          <p:cNvCxnSpPr/>
          <p:nvPr/>
        </p:nvCxnSpPr>
        <p:spPr bwMode="auto">
          <a:xfrm>
            <a:off x="164468" y="998483"/>
            <a:ext cx="6552728" cy="0"/>
          </a:xfrm>
          <a:prstGeom prst="line">
            <a:avLst/>
          </a:prstGeom>
          <a:solidFill>
            <a:srgbClr val="5F5F5F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9FCD7B8-8B2A-CD72-1939-6959C4E58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348071"/>
              </p:ext>
            </p:extLst>
          </p:nvPr>
        </p:nvGraphicFramePr>
        <p:xfrm>
          <a:off x="6861212" y="656683"/>
          <a:ext cx="2916324" cy="3122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rgbClr val="D727CA"/>
                          </a:solidFill>
                        </a:rPr>
                        <a:t>* </a:t>
                      </a:r>
                      <a:r>
                        <a:rPr lang="ko-KR" altLang="en-US" sz="800" b="0" dirty="0">
                          <a:solidFill>
                            <a:srgbClr val="D727CA"/>
                          </a:solidFill>
                        </a:rPr>
                        <a:t>구독시 할인율</a:t>
                      </a:r>
                      <a:r>
                        <a:rPr lang="en-US" altLang="ko-KR" sz="800" b="0" dirty="0">
                          <a:solidFill>
                            <a:srgbClr val="D727CA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rgbClr val="D727CA"/>
                          </a:solidFill>
                        </a:rPr>
                        <a:t>또는 혜택</a:t>
                      </a:r>
                      <a:r>
                        <a:rPr lang="en-US" altLang="ko-KR" sz="800" b="0" dirty="0">
                          <a:solidFill>
                            <a:srgbClr val="D727CA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rgbClr val="D727CA"/>
                          </a:solidFill>
                        </a:rPr>
                        <a:t>문의</a:t>
                      </a:r>
                      <a:r>
                        <a:rPr lang="en-US" altLang="ko-KR" sz="800" b="0" dirty="0">
                          <a:solidFill>
                            <a:srgbClr val="D727CA"/>
                          </a:solidFill>
                        </a:rPr>
                        <a:t>.</a:t>
                      </a:r>
                      <a:br>
                        <a:rPr lang="en-US" altLang="ko-KR" sz="800" b="0" dirty="0">
                          <a:solidFill>
                            <a:srgbClr val="D727CA"/>
                          </a:solidFill>
                        </a:rPr>
                      </a:br>
                      <a:r>
                        <a:rPr lang="en-US" altLang="ko-KR" sz="800" b="0" dirty="0">
                          <a:solidFill>
                            <a:srgbClr val="D727CA"/>
                          </a:solidFill>
                        </a:rPr>
                        <a:t>*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첫구독혜택 문의</a:t>
                      </a:r>
                      <a:endParaRPr lang="en-US" altLang="ko-KR" sz="800" b="0">
                        <a:solidFill>
                          <a:srgbClr val="D727CA"/>
                        </a:solidFill>
                      </a:endParaRPr>
                    </a:p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*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결제실패시에는 배송할건지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,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배송중지할건지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,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배송한다면 몇회차까지 배송할건지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*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배송주기와 상관없이 결제주기는 월별로 결제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?</a:t>
                      </a:r>
                      <a:endParaRPr lang="en-US" altLang="ko-KR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모서리가 둥근 직사각형 31">
            <a:extLst>
              <a:ext uri="{FF2B5EF4-FFF2-40B4-BE49-F238E27FC236}">
                <a16:creationId xmlns:a16="http://schemas.microsoft.com/office/drawing/2014/main" id="{823CCF78-7D66-676D-5493-33DBF86A2CCD}"/>
              </a:ext>
            </a:extLst>
          </p:cNvPr>
          <p:cNvSpPr/>
          <p:nvPr/>
        </p:nvSpPr>
        <p:spPr bwMode="auto">
          <a:xfrm>
            <a:off x="5350121" y="1160748"/>
            <a:ext cx="540000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검색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모서리가 둥근 직사각형 32">
            <a:extLst>
              <a:ext uri="{FF2B5EF4-FFF2-40B4-BE49-F238E27FC236}">
                <a16:creationId xmlns:a16="http://schemas.microsoft.com/office/drawing/2014/main" id="{7A2F100E-D643-88AF-0F0D-EA30184CB7AE}"/>
              </a:ext>
            </a:extLst>
          </p:cNvPr>
          <p:cNvSpPr/>
          <p:nvPr/>
        </p:nvSpPr>
        <p:spPr bwMode="auto">
          <a:xfrm>
            <a:off x="4367305" y="1160748"/>
            <a:ext cx="900000" cy="221943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31">
            <a:extLst>
              <a:ext uri="{FF2B5EF4-FFF2-40B4-BE49-F238E27FC236}">
                <a16:creationId xmlns:a16="http://schemas.microsoft.com/office/drawing/2014/main" id="{F0C53F07-AF57-44E3-7D69-F9B1D285749E}"/>
              </a:ext>
            </a:extLst>
          </p:cNvPr>
          <p:cNvSpPr/>
          <p:nvPr/>
        </p:nvSpPr>
        <p:spPr bwMode="auto">
          <a:xfrm>
            <a:off x="5966920" y="116074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검색초기화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모서리가 둥근 직사각형 30">
            <a:extLst>
              <a:ext uri="{FF2B5EF4-FFF2-40B4-BE49-F238E27FC236}">
                <a16:creationId xmlns:a16="http://schemas.microsoft.com/office/drawing/2014/main" id="{A2CBE10D-8BE7-5B62-EED2-CF92BEC91600}"/>
              </a:ext>
            </a:extLst>
          </p:cNvPr>
          <p:cNvSpPr/>
          <p:nvPr/>
        </p:nvSpPr>
        <p:spPr bwMode="auto">
          <a:xfrm>
            <a:off x="164468" y="1160748"/>
            <a:ext cx="813887" cy="216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구독상태</a:t>
            </a:r>
            <a:r>
              <a:rPr kumimoji="1" lang="ko-KR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선택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02ED5840-7FBD-AB90-3806-C1D8785EF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497122"/>
              </p:ext>
            </p:extLst>
          </p:nvPr>
        </p:nvGraphicFramePr>
        <p:xfrm>
          <a:off x="169358" y="1351081"/>
          <a:ext cx="809282" cy="697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282">
                  <a:extLst>
                    <a:ext uri="{9D8B030D-6E8A-4147-A177-3AD203B41FA5}">
                      <a16:colId xmlns:a16="http://schemas.microsoft.com/office/drawing/2014/main" val="236759268"/>
                    </a:ext>
                  </a:extLst>
                </a:gridCol>
              </a:tblGrid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전체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구독중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19538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구독해지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426611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결제실패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059855"/>
                  </a:ext>
                </a:extLst>
              </a:tr>
            </a:tbl>
          </a:graphicData>
        </a:graphic>
      </p:graphicFrame>
      <p:sp>
        <p:nvSpPr>
          <p:cNvPr id="9" name="모서리가 둥근 직사각형 30">
            <a:extLst>
              <a:ext uri="{FF2B5EF4-FFF2-40B4-BE49-F238E27FC236}">
                <a16:creationId xmlns:a16="http://schemas.microsoft.com/office/drawing/2014/main" id="{8F54033D-CD07-5074-0590-37E7D22EDFDE}"/>
              </a:ext>
            </a:extLst>
          </p:cNvPr>
          <p:cNvSpPr/>
          <p:nvPr/>
        </p:nvSpPr>
        <p:spPr bwMode="auto">
          <a:xfrm>
            <a:off x="3587042" y="1160748"/>
            <a:ext cx="720000" cy="216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검색항목선택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3">
            <a:extLst>
              <a:ext uri="{FF2B5EF4-FFF2-40B4-BE49-F238E27FC236}">
                <a16:creationId xmlns:a16="http://schemas.microsoft.com/office/drawing/2014/main" id="{0185C0DA-B92D-E8CF-13CC-300442E50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165673"/>
              </p:ext>
            </p:extLst>
          </p:nvPr>
        </p:nvGraphicFramePr>
        <p:xfrm>
          <a:off x="3591932" y="1376772"/>
          <a:ext cx="720000" cy="871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759268"/>
                    </a:ext>
                  </a:extLst>
                </a:gridCol>
              </a:tblGrid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이름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상품명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19538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이메일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426611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연락처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435930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회차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216057"/>
                  </a:ext>
                </a:extLst>
              </a:tr>
            </a:tbl>
          </a:graphicData>
        </a:graphic>
      </p:graphicFrame>
      <p:sp>
        <p:nvSpPr>
          <p:cNvPr id="11" name="모서리가 둥근 직사각형 25">
            <a:extLst>
              <a:ext uri="{FF2B5EF4-FFF2-40B4-BE49-F238E27FC236}">
                <a16:creationId xmlns:a16="http://schemas.microsoft.com/office/drawing/2014/main" id="{69442837-80EF-9F59-52B0-112522C04E70}"/>
              </a:ext>
            </a:extLst>
          </p:cNvPr>
          <p:cNvSpPr/>
          <p:nvPr/>
        </p:nvSpPr>
        <p:spPr bwMode="auto">
          <a:xfrm>
            <a:off x="1719197" y="1160748"/>
            <a:ext cx="720080" cy="21444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2023.05.01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33">
            <a:extLst>
              <a:ext uri="{FF2B5EF4-FFF2-40B4-BE49-F238E27FC236}">
                <a16:creationId xmlns:a16="http://schemas.microsoft.com/office/drawing/2014/main" id="{E723C558-F934-B704-6927-2741A1B71EE3}"/>
              </a:ext>
            </a:extLst>
          </p:cNvPr>
          <p:cNvSpPr/>
          <p:nvPr/>
        </p:nvSpPr>
        <p:spPr bwMode="auto">
          <a:xfrm>
            <a:off x="1005569" y="1160748"/>
            <a:ext cx="761973" cy="21201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>
                <a:solidFill>
                  <a:schemeClr val="tx1"/>
                </a:solidFill>
              </a:rPr>
              <a:t>차기배송일</a:t>
            </a:r>
            <a:r>
              <a:rPr kumimoji="1" lang="en-US" altLang="ko-KR" sz="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:</a:t>
            </a:r>
            <a:endParaRPr kumimoji="1" lang="ko-KR" alt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34">
            <a:extLst>
              <a:ext uri="{FF2B5EF4-FFF2-40B4-BE49-F238E27FC236}">
                <a16:creationId xmlns:a16="http://schemas.microsoft.com/office/drawing/2014/main" id="{C9B46028-C472-2138-7CB4-47A6099A86A5}"/>
              </a:ext>
            </a:extLst>
          </p:cNvPr>
          <p:cNvSpPr/>
          <p:nvPr/>
        </p:nvSpPr>
        <p:spPr bwMode="auto">
          <a:xfrm>
            <a:off x="2641369" y="1160748"/>
            <a:ext cx="720080" cy="21444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2023.05.31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35">
            <a:extLst>
              <a:ext uri="{FF2B5EF4-FFF2-40B4-BE49-F238E27FC236}">
                <a16:creationId xmlns:a16="http://schemas.microsoft.com/office/drawing/2014/main" id="{EBEE7E0B-53AD-E837-2D36-ED45BFE0E490}"/>
              </a:ext>
            </a:extLst>
          </p:cNvPr>
          <p:cNvSpPr/>
          <p:nvPr/>
        </p:nvSpPr>
        <p:spPr bwMode="auto">
          <a:xfrm>
            <a:off x="2425345" y="1160748"/>
            <a:ext cx="216024" cy="216000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~</a:t>
            </a:r>
            <a:endParaRPr kumimoji="1" lang="ko-KR" alt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7529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B775B-77B5-6C02-E6A5-02643149B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5F33CB9-016B-3AF4-3356-28183A4B4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72141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구독회원</a:t>
                      </a:r>
                      <a:r>
                        <a:rPr lang="en-US" altLang="ko-KR" sz="9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&gt;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7AB0272-1636-9B66-A978-C71B935787D1}"/>
              </a:ext>
            </a:extLst>
          </p:cNvPr>
          <p:cNvSpPr/>
          <p:nvPr/>
        </p:nvSpPr>
        <p:spPr bwMode="auto">
          <a:xfrm>
            <a:off x="86991" y="788551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구독회원 상세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등록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677ED-9036-C643-0B43-AD3FECC00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649424"/>
              </p:ext>
            </p:extLst>
          </p:nvPr>
        </p:nvGraphicFramePr>
        <p:xfrm>
          <a:off x="6861212" y="656686"/>
          <a:ext cx="2916324" cy="34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2F3275E-29E8-5470-B75A-2404D09C7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52349"/>
              </p:ext>
            </p:extLst>
          </p:nvPr>
        </p:nvGraphicFramePr>
        <p:xfrm>
          <a:off x="236476" y="1268760"/>
          <a:ext cx="6192688" cy="3936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회원명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/>
                        <a:t>홍길동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이메일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/>
                        <a:t>판매중</a:t>
                      </a:r>
                      <a:r>
                        <a:rPr lang="en-US" altLang="ko-KR" sz="800" b="0"/>
                        <a:t>/</a:t>
                      </a:r>
                      <a:r>
                        <a:rPr lang="ko-KR" altLang="en-US" sz="800" b="0"/>
                        <a:t>일시정지</a:t>
                      </a:r>
                      <a:r>
                        <a:rPr lang="en-US" altLang="ko-KR" sz="800" b="0"/>
                        <a:t>/</a:t>
                      </a:r>
                      <a:r>
                        <a:rPr lang="ko-KR" altLang="en-US" sz="800" b="0"/>
                        <a:t>품절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연락처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/>
                        <a:t>30,000</a:t>
                      </a:r>
                      <a:r>
                        <a:rPr lang="ko-KR" altLang="en-US" sz="800" b="0"/>
                        <a:t>원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할인적용여부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/>
                        <a:t>10%(6</a:t>
                      </a:r>
                      <a:r>
                        <a:rPr lang="ko-KR" altLang="en-US" sz="800" b="0"/>
                        <a:t>개월 구독할인</a:t>
                      </a:r>
                      <a:r>
                        <a:rPr lang="en-US" altLang="ko-KR" sz="800" b="0"/>
                        <a:t>)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구독상품명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벨벳 터치 블렌드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구독상태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/>
                        <a:t>구독중</a:t>
                      </a:r>
                      <a:r>
                        <a:rPr lang="en-US" altLang="ko-KR" sz="800" b="0"/>
                        <a:t>/</a:t>
                      </a:r>
                      <a:r>
                        <a:rPr lang="ko-KR" altLang="en-US" sz="800" b="0"/>
                        <a:t>구독해지</a:t>
                      </a:r>
                      <a:r>
                        <a:rPr lang="en-US" altLang="ko-KR" sz="800" b="0"/>
                        <a:t>/</a:t>
                      </a:r>
                      <a:r>
                        <a:rPr lang="ko-KR" altLang="en-US" sz="800" b="0"/>
                        <a:t>구독중지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상품가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/>
                        <a:t>30,000</a:t>
                      </a:r>
                      <a:r>
                        <a:rPr lang="ko-KR" altLang="en-US" sz="800" b="0"/>
                        <a:t>원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할인가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/>
                        <a:t>27,000</a:t>
                      </a:r>
                      <a:r>
                        <a:rPr lang="ko-KR" altLang="en-US" sz="800" b="0"/>
                        <a:t>원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5524271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결제일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/>
                        <a:t>25</a:t>
                      </a:r>
                      <a:r>
                        <a:rPr lang="ko-KR" altLang="en-US" sz="800" b="0"/>
                        <a:t>일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다음회차 </a:t>
                      </a:r>
                      <a:endParaRPr lang="en-US" altLang="ko-KR" sz="800" b="0"/>
                    </a:p>
                    <a:p>
                      <a:pPr algn="ctr" latinLnBrk="1"/>
                      <a:r>
                        <a:rPr lang="ko-KR" altLang="en-US" sz="800" b="0"/>
                        <a:t>결제상태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/>
                        <a:t>결제완료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214915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현재회차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/>
                        <a:t>3</a:t>
                      </a:r>
                      <a:r>
                        <a:rPr lang="ko-KR" altLang="en-US" sz="800" b="0"/>
                        <a:t>회차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최근 배송일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/>
                        <a:t>2026/01/15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7665422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다음 배송일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/>
                        <a:t>2026/01/15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배송주기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/>
                        <a:t>2</a:t>
                      </a:r>
                      <a:r>
                        <a:rPr lang="ko-KR" altLang="en-US" sz="800" b="0"/>
                        <a:t>주</a:t>
                      </a:r>
                      <a:r>
                        <a:rPr lang="en-US" altLang="ko-KR" sz="800" b="0"/>
                        <a:t>/</a:t>
                      </a:r>
                      <a:r>
                        <a:rPr lang="ko-KR" altLang="en-US" sz="800" b="0"/>
                        <a:t>한달</a:t>
                      </a:r>
                      <a:r>
                        <a:rPr lang="en-US" altLang="ko-KR" sz="800" b="0"/>
                        <a:t>/</a:t>
                      </a:r>
                      <a:r>
                        <a:rPr lang="ko-KR" altLang="en-US" sz="800" b="0"/>
                        <a:t>두달</a:t>
                      </a:r>
                      <a:r>
                        <a:rPr lang="en-US" altLang="ko-KR" sz="800" b="0"/>
                        <a:t>/</a:t>
                      </a:r>
                      <a:r>
                        <a:rPr lang="ko-KR" altLang="en-US" sz="800" b="0"/>
                        <a:t>세달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9872585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누적결제액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/>
                        <a:t>120,000</a:t>
                      </a:r>
                      <a:r>
                        <a:rPr lang="ko-KR" altLang="en-US" sz="800" b="0"/>
                        <a:t>원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6720171"/>
                  </a:ext>
                </a:extLst>
              </a:tr>
            </a:tbl>
          </a:graphicData>
        </a:graphic>
      </p:graphicFrame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A9AB04D-E079-898E-9ED8-D760A068093E}"/>
              </a:ext>
            </a:extLst>
          </p:cNvPr>
          <p:cNvSpPr/>
          <p:nvPr/>
        </p:nvSpPr>
        <p:spPr bwMode="auto">
          <a:xfrm>
            <a:off x="3692860" y="602128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등록</a:t>
            </a:r>
            <a:r>
              <a:rPr lang="en-US" altLang="ko-KR" sz="800" b="0" dirty="0">
                <a:solidFill>
                  <a:schemeClr val="tx1"/>
                </a:solidFill>
              </a:rPr>
              <a:t>/</a:t>
            </a:r>
            <a:r>
              <a:rPr lang="ko-KR" altLang="en-US" sz="800" b="0" dirty="0">
                <a:solidFill>
                  <a:schemeClr val="tx1"/>
                </a:solidFill>
              </a:rPr>
              <a:t>수정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82F6BF5-FBB1-68BE-C3CC-1E0C1D3578F2}"/>
              </a:ext>
            </a:extLst>
          </p:cNvPr>
          <p:cNvSpPr/>
          <p:nvPr/>
        </p:nvSpPr>
        <p:spPr bwMode="auto">
          <a:xfrm>
            <a:off x="2254391" y="602128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목록으로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635315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A113D-D1EF-08FF-7E13-25BD2675D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40F8EBB-618F-1AEA-831F-20EE8DD10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052940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결제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배송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해지 관리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B2A348A3-8795-4812-B710-07A030C6828E}"/>
              </a:ext>
            </a:extLst>
          </p:cNvPr>
          <p:cNvSpPr/>
          <p:nvPr/>
        </p:nvSpPr>
        <p:spPr bwMode="auto">
          <a:xfrm>
            <a:off x="67796" y="746455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결제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배송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해지 관리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0F7C7DC-2B2F-4533-C354-560DDBBE9250}"/>
              </a:ext>
            </a:extLst>
          </p:cNvPr>
          <p:cNvCxnSpPr/>
          <p:nvPr/>
        </p:nvCxnSpPr>
        <p:spPr bwMode="auto">
          <a:xfrm>
            <a:off x="164468" y="998483"/>
            <a:ext cx="6552728" cy="0"/>
          </a:xfrm>
          <a:prstGeom prst="line">
            <a:avLst/>
          </a:prstGeom>
          <a:solidFill>
            <a:srgbClr val="5F5F5F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02AE67-B158-B3A8-C8BE-0252883E3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40222"/>
              </p:ext>
            </p:extLst>
          </p:nvPr>
        </p:nvGraphicFramePr>
        <p:xfrm>
          <a:off x="6861212" y="656683"/>
          <a:ext cx="2916324" cy="2757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*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결제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/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배송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/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해지 관리는 주문내역으로 병합 문의</a:t>
                      </a:r>
                      <a:endParaRPr lang="en-US" altLang="ko-KR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8491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52097-CB4B-5843-5307-4BC9495B8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1D3A72A-99E0-DC31-C7E4-23E39F0B0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836925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리뷰모니터링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26A80F8-6E43-E05D-C2F2-1AF95EBA8929}"/>
              </a:ext>
            </a:extLst>
          </p:cNvPr>
          <p:cNvGraphicFramePr>
            <a:graphicFrameLocks noGrp="1"/>
          </p:cNvGraphicFramePr>
          <p:nvPr/>
        </p:nvGraphicFramePr>
        <p:xfrm>
          <a:off x="1119625" y="4802436"/>
          <a:ext cx="4500496" cy="251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51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5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6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7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10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86E6CD2-AE60-FA60-8DEE-094F4387B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46868"/>
              </p:ext>
            </p:extLst>
          </p:nvPr>
        </p:nvGraphicFramePr>
        <p:xfrm>
          <a:off x="189048" y="2449083"/>
          <a:ext cx="6528149" cy="185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5094">
                  <a:extLst>
                    <a:ext uri="{9D8B030D-6E8A-4147-A177-3AD203B41FA5}">
                      <a16:colId xmlns:a16="http://schemas.microsoft.com/office/drawing/2014/main" val="891786397"/>
                    </a:ext>
                  </a:extLst>
                </a:gridCol>
                <a:gridCol w="1102755">
                  <a:extLst>
                    <a:ext uri="{9D8B030D-6E8A-4147-A177-3AD203B41FA5}">
                      <a16:colId xmlns:a16="http://schemas.microsoft.com/office/drawing/2014/main" val="1521794674"/>
                    </a:ext>
                  </a:extLst>
                </a:gridCol>
                <a:gridCol w="1060075">
                  <a:extLst>
                    <a:ext uri="{9D8B030D-6E8A-4147-A177-3AD203B41FA5}">
                      <a16:colId xmlns:a16="http://schemas.microsoft.com/office/drawing/2014/main" val="1288569232"/>
                    </a:ext>
                  </a:extLst>
                </a:gridCol>
                <a:gridCol w="1060075">
                  <a:extLst>
                    <a:ext uri="{9D8B030D-6E8A-4147-A177-3AD203B41FA5}">
                      <a16:colId xmlns:a16="http://schemas.microsoft.com/office/drawing/2014/main" val="2615132851"/>
                    </a:ext>
                  </a:extLst>
                </a:gridCol>
                <a:gridCol w="1060075">
                  <a:extLst>
                    <a:ext uri="{9D8B030D-6E8A-4147-A177-3AD203B41FA5}">
                      <a16:colId xmlns:a16="http://schemas.microsoft.com/office/drawing/2014/main" val="4023569346"/>
                    </a:ext>
                  </a:extLst>
                </a:gridCol>
                <a:gridCol w="1060075">
                  <a:extLst>
                    <a:ext uri="{9D8B030D-6E8A-4147-A177-3AD203B41FA5}">
                      <a16:colId xmlns:a16="http://schemas.microsoft.com/office/drawing/2014/main" val="3389123170"/>
                    </a:ext>
                  </a:extLst>
                </a:gridCol>
              </a:tblGrid>
              <a:tr h="530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상품정보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별점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작성자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지급 포인트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노출상태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/>
                        <a:t>등록일시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947836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/>
                        <a:t>벨벳</a:t>
                      </a:r>
                      <a:endParaRPr lang="ko-KR" altLang="en-US" sz="800" b="1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개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홍길동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1000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포인트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노출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2026-01-15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3</a:t>
                      </a: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개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박회원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1000</a:t>
                      </a: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포인트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미노출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2026-01-01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개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홍길동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1000</a:t>
                      </a: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포인트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노출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3</a:t>
                      </a: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개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박회원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1000</a:t>
                      </a: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포인트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미노출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벨벳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개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홍길동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1000</a:t>
                      </a: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포인트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노출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BAE34518-1CF1-56BA-508B-1CE6385385E1}"/>
              </a:ext>
            </a:extLst>
          </p:cNvPr>
          <p:cNvSpPr/>
          <p:nvPr/>
        </p:nvSpPr>
        <p:spPr bwMode="auto">
          <a:xfrm>
            <a:off x="67796" y="746455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리뷰모니터링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5CDFB11-82B1-C635-45A5-1D71461B9877}"/>
              </a:ext>
            </a:extLst>
          </p:cNvPr>
          <p:cNvCxnSpPr/>
          <p:nvPr/>
        </p:nvCxnSpPr>
        <p:spPr bwMode="auto">
          <a:xfrm>
            <a:off x="164468" y="998483"/>
            <a:ext cx="6552728" cy="0"/>
          </a:xfrm>
          <a:prstGeom prst="line">
            <a:avLst/>
          </a:prstGeom>
          <a:solidFill>
            <a:srgbClr val="5F5F5F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3E451D3-E96E-D38F-4104-E3F0A2FE2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728361"/>
              </p:ext>
            </p:extLst>
          </p:nvPr>
        </p:nvGraphicFramePr>
        <p:xfrm>
          <a:off x="6861212" y="656683"/>
          <a:ext cx="2916324" cy="263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*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신고기능은 앱에 없는것으로 파악되는데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,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문의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.</a:t>
                      </a:r>
                      <a:endParaRPr lang="en-US" altLang="ko-KR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모서리가 둥근 직사각형 31">
            <a:extLst>
              <a:ext uri="{FF2B5EF4-FFF2-40B4-BE49-F238E27FC236}">
                <a16:creationId xmlns:a16="http://schemas.microsoft.com/office/drawing/2014/main" id="{C17E1327-5C35-B624-51A3-0D3DA9945898}"/>
              </a:ext>
            </a:extLst>
          </p:cNvPr>
          <p:cNvSpPr/>
          <p:nvPr/>
        </p:nvSpPr>
        <p:spPr bwMode="auto">
          <a:xfrm>
            <a:off x="5350121" y="1160748"/>
            <a:ext cx="540000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검색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모서리가 둥근 직사각형 32">
            <a:extLst>
              <a:ext uri="{FF2B5EF4-FFF2-40B4-BE49-F238E27FC236}">
                <a16:creationId xmlns:a16="http://schemas.microsoft.com/office/drawing/2014/main" id="{FFB7199B-AA8C-9574-E53A-00701B9EED2B}"/>
              </a:ext>
            </a:extLst>
          </p:cNvPr>
          <p:cNvSpPr/>
          <p:nvPr/>
        </p:nvSpPr>
        <p:spPr bwMode="auto">
          <a:xfrm>
            <a:off x="4367305" y="1160748"/>
            <a:ext cx="900000" cy="221943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31">
            <a:extLst>
              <a:ext uri="{FF2B5EF4-FFF2-40B4-BE49-F238E27FC236}">
                <a16:creationId xmlns:a16="http://schemas.microsoft.com/office/drawing/2014/main" id="{02A11956-498D-2695-2B2F-4F55A40DAB2B}"/>
              </a:ext>
            </a:extLst>
          </p:cNvPr>
          <p:cNvSpPr/>
          <p:nvPr/>
        </p:nvSpPr>
        <p:spPr bwMode="auto">
          <a:xfrm>
            <a:off x="5966920" y="116074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검색초기화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모서리가 둥근 직사각형 30">
            <a:extLst>
              <a:ext uri="{FF2B5EF4-FFF2-40B4-BE49-F238E27FC236}">
                <a16:creationId xmlns:a16="http://schemas.microsoft.com/office/drawing/2014/main" id="{57A655F6-187C-B2DF-E811-84C88D47D736}"/>
              </a:ext>
            </a:extLst>
          </p:cNvPr>
          <p:cNvSpPr/>
          <p:nvPr/>
        </p:nvSpPr>
        <p:spPr bwMode="auto">
          <a:xfrm>
            <a:off x="164468" y="1160748"/>
            <a:ext cx="813887" cy="216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별점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080C2955-9868-924E-0D4B-F7CE65C41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360609"/>
              </p:ext>
            </p:extLst>
          </p:nvPr>
        </p:nvGraphicFramePr>
        <p:xfrm>
          <a:off x="169358" y="1351081"/>
          <a:ext cx="809282" cy="1045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282">
                  <a:extLst>
                    <a:ext uri="{9D8B030D-6E8A-4147-A177-3AD203B41FA5}">
                      <a16:colId xmlns:a16="http://schemas.microsoft.com/office/drawing/2014/main" val="236759268"/>
                    </a:ext>
                  </a:extLst>
                </a:gridCol>
              </a:tblGrid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전체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5</a:t>
                      </a:r>
                      <a:r>
                        <a:rPr lang="ko-KR" altLang="en-US" sz="700"/>
                        <a:t>개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19538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4</a:t>
                      </a:r>
                      <a:r>
                        <a:rPr lang="ko-KR" altLang="en-US" sz="700"/>
                        <a:t>개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426611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개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059855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</a:t>
                      </a:r>
                      <a:r>
                        <a:rPr lang="ko-KR" altLang="en-US" sz="700"/>
                        <a:t>개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001090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개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326497"/>
                  </a:ext>
                </a:extLst>
              </a:tr>
            </a:tbl>
          </a:graphicData>
        </a:graphic>
      </p:graphicFrame>
      <p:sp>
        <p:nvSpPr>
          <p:cNvPr id="9" name="모서리가 둥근 직사각형 30">
            <a:extLst>
              <a:ext uri="{FF2B5EF4-FFF2-40B4-BE49-F238E27FC236}">
                <a16:creationId xmlns:a16="http://schemas.microsoft.com/office/drawing/2014/main" id="{4356D067-5FE4-5359-B63B-7BEAA54BFDA5}"/>
              </a:ext>
            </a:extLst>
          </p:cNvPr>
          <p:cNvSpPr/>
          <p:nvPr/>
        </p:nvSpPr>
        <p:spPr bwMode="auto">
          <a:xfrm>
            <a:off x="3587042" y="1160748"/>
            <a:ext cx="720000" cy="216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검색항목선택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3">
            <a:extLst>
              <a:ext uri="{FF2B5EF4-FFF2-40B4-BE49-F238E27FC236}">
                <a16:creationId xmlns:a16="http://schemas.microsoft.com/office/drawing/2014/main" id="{E773F05B-FF1D-781C-5E4F-37A7259E9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939743"/>
              </p:ext>
            </p:extLst>
          </p:nvPr>
        </p:nvGraphicFramePr>
        <p:xfrm>
          <a:off x="3591932" y="1376772"/>
          <a:ext cx="720000" cy="348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759268"/>
                    </a:ext>
                  </a:extLst>
                </a:gridCol>
              </a:tblGrid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작성자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상품명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19538"/>
                  </a:ext>
                </a:extLst>
              </a:tr>
            </a:tbl>
          </a:graphicData>
        </a:graphic>
      </p:graphicFrame>
      <p:sp>
        <p:nvSpPr>
          <p:cNvPr id="11" name="모서리가 둥근 직사각형 25">
            <a:extLst>
              <a:ext uri="{FF2B5EF4-FFF2-40B4-BE49-F238E27FC236}">
                <a16:creationId xmlns:a16="http://schemas.microsoft.com/office/drawing/2014/main" id="{482A6A7D-B93B-672B-21FD-9E70FEB27862}"/>
              </a:ext>
            </a:extLst>
          </p:cNvPr>
          <p:cNvSpPr/>
          <p:nvPr/>
        </p:nvSpPr>
        <p:spPr bwMode="auto">
          <a:xfrm>
            <a:off x="1719197" y="1160748"/>
            <a:ext cx="720080" cy="21444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2023.05.01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33">
            <a:extLst>
              <a:ext uri="{FF2B5EF4-FFF2-40B4-BE49-F238E27FC236}">
                <a16:creationId xmlns:a16="http://schemas.microsoft.com/office/drawing/2014/main" id="{6538F43D-9710-4FBD-3EDC-398161B9648D}"/>
              </a:ext>
            </a:extLst>
          </p:cNvPr>
          <p:cNvSpPr/>
          <p:nvPr/>
        </p:nvSpPr>
        <p:spPr bwMode="auto">
          <a:xfrm>
            <a:off x="1005569" y="1160748"/>
            <a:ext cx="761973" cy="21201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>
                <a:solidFill>
                  <a:schemeClr val="tx1"/>
                </a:solidFill>
              </a:rPr>
              <a:t>등록일시</a:t>
            </a:r>
            <a:r>
              <a:rPr kumimoji="1" lang="en-US" altLang="ko-KR" sz="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:</a:t>
            </a:r>
            <a:endParaRPr kumimoji="1" lang="ko-KR" alt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34">
            <a:extLst>
              <a:ext uri="{FF2B5EF4-FFF2-40B4-BE49-F238E27FC236}">
                <a16:creationId xmlns:a16="http://schemas.microsoft.com/office/drawing/2014/main" id="{1F173C44-7EB8-B102-C297-214F678986DF}"/>
              </a:ext>
            </a:extLst>
          </p:cNvPr>
          <p:cNvSpPr/>
          <p:nvPr/>
        </p:nvSpPr>
        <p:spPr bwMode="auto">
          <a:xfrm>
            <a:off x="2641369" y="1160748"/>
            <a:ext cx="720080" cy="21444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2023.05.31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35">
            <a:extLst>
              <a:ext uri="{FF2B5EF4-FFF2-40B4-BE49-F238E27FC236}">
                <a16:creationId xmlns:a16="http://schemas.microsoft.com/office/drawing/2014/main" id="{0D3F5A3B-F6CF-6DC8-6240-80BFF65BC4C4}"/>
              </a:ext>
            </a:extLst>
          </p:cNvPr>
          <p:cNvSpPr/>
          <p:nvPr/>
        </p:nvSpPr>
        <p:spPr bwMode="auto">
          <a:xfrm>
            <a:off x="2425345" y="1160748"/>
            <a:ext cx="216024" cy="216000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~</a:t>
            </a:r>
            <a:endParaRPr kumimoji="1" lang="ko-KR" alt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8508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5B38F-1FE0-6864-D446-D3EE0190B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74E97BC-8610-9CBE-C7A0-A0AFE15DC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711901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리뷰모니터링</a:t>
                      </a:r>
                      <a:r>
                        <a:rPr lang="en-US" altLang="ko-KR" sz="9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&gt;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C53903C-D301-7939-ACB4-A7CD5AC25F8B}"/>
              </a:ext>
            </a:extLst>
          </p:cNvPr>
          <p:cNvSpPr/>
          <p:nvPr/>
        </p:nvSpPr>
        <p:spPr bwMode="auto">
          <a:xfrm>
            <a:off x="86991" y="788551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리뷰모니터링 상세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등록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A795D7-87B5-ADAE-8292-0B8F109BA551}"/>
              </a:ext>
            </a:extLst>
          </p:cNvPr>
          <p:cNvGraphicFramePr>
            <a:graphicFrameLocks noGrp="1"/>
          </p:cNvGraphicFramePr>
          <p:nvPr/>
        </p:nvGraphicFramePr>
        <p:xfrm>
          <a:off x="6861212" y="656686"/>
          <a:ext cx="2916324" cy="34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2863C27-4B03-FE00-5393-0BC1056DC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723146"/>
              </p:ext>
            </p:extLst>
          </p:nvPr>
        </p:nvGraphicFramePr>
        <p:xfrm>
          <a:off x="236476" y="1268760"/>
          <a:ext cx="6192688" cy="35403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상품명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/>
                        <a:t>벨벳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별점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/>
                        <a:t>5</a:t>
                      </a:r>
                      <a:r>
                        <a:rPr lang="ko-KR" altLang="en-US" sz="800" b="0"/>
                        <a:t>개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지급 포인트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/>
                        <a:t>1000 </a:t>
                      </a:r>
                      <a:r>
                        <a:rPr lang="ko-KR" altLang="en-US" sz="800" b="0"/>
                        <a:t>포인트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노출상태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/>
                        <a:t>노출</a:t>
                      </a:r>
                      <a:r>
                        <a:rPr lang="en-US" altLang="ko-KR" sz="800" b="0"/>
                        <a:t>/</a:t>
                      </a:r>
                      <a:r>
                        <a:rPr lang="ko-KR" altLang="en-US" sz="800" b="0"/>
                        <a:t>미노출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2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첨부사진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599183"/>
                  </a:ext>
                </a:extLst>
              </a:tr>
              <a:tr h="1032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리뷰내용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/>
                        <a:t>커피를 받아서 마셔보니 정말 </a:t>
                      </a:r>
                      <a:r>
                        <a:rPr lang="en-US" altLang="ko-KR" sz="800" b="0"/>
                        <a:t>....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5524271"/>
                  </a:ext>
                </a:extLst>
              </a:tr>
            </a:tbl>
          </a:graphicData>
        </a:graphic>
      </p:graphicFrame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F6B919C9-39B3-7974-07F1-4FB73AB49A00}"/>
              </a:ext>
            </a:extLst>
          </p:cNvPr>
          <p:cNvSpPr/>
          <p:nvPr/>
        </p:nvSpPr>
        <p:spPr bwMode="auto">
          <a:xfrm>
            <a:off x="3692860" y="602128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등록</a:t>
            </a:r>
            <a:r>
              <a:rPr lang="en-US" altLang="ko-KR" sz="800" b="0" dirty="0">
                <a:solidFill>
                  <a:schemeClr val="tx1"/>
                </a:solidFill>
              </a:rPr>
              <a:t>/</a:t>
            </a:r>
            <a:r>
              <a:rPr lang="ko-KR" altLang="en-US" sz="800" b="0" dirty="0">
                <a:solidFill>
                  <a:schemeClr val="tx1"/>
                </a:solidFill>
              </a:rPr>
              <a:t>수정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6AC967C-4FC5-33E5-9341-95809888CED1}"/>
              </a:ext>
            </a:extLst>
          </p:cNvPr>
          <p:cNvSpPr/>
          <p:nvPr/>
        </p:nvSpPr>
        <p:spPr bwMode="auto">
          <a:xfrm>
            <a:off x="2254391" y="602128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목록으로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402405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3BCA4-7917-2E35-5481-9D319305B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BB30B88-DE3B-2745-DDE8-55ABCE2CC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38744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게시글 관리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DDF2D7F-6034-DC91-09B7-CC1C81914C0B}"/>
              </a:ext>
            </a:extLst>
          </p:cNvPr>
          <p:cNvGraphicFramePr>
            <a:graphicFrameLocks noGrp="1"/>
          </p:cNvGraphicFramePr>
          <p:nvPr/>
        </p:nvGraphicFramePr>
        <p:xfrm>
          <a:off x="1119625" y="4802436"/>
          <a:ext cx="4500496" cy="251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51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5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6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7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10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0C0C5B-81E6-129A-CC94-86EEE5DC0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891184"/>
              </p:ext>
            </p:extLst>
          </p:nvPr>
        </p:nvGraphicFramePr>
        <p:xfrm>
          <a:off x="189048" y="2449083"/>
          <a:ext cx="6528149" cy="1929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5520">
                  <a:extLst>
                    <a:ext uri="{9D8B030D-6E8A-4147-A177-3AD203B41FA5}">
                      <a16:colId xmlns:a16="http://schemas.microsoft.com/office/drawing/2014/main" val="891786397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152179467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288569232"/>
                    </a:ext>
                  </a:extLst>
                </a:gridCol>
                <a:gridCol w="760171">
                  <a:extLst>
                    <a:ext uri="{9D8B030D-6E8A-4147-A177-3AD203B41FA5}">
                      <a16:colId xmlns:a16="http://schemas.microsoft.com/office/drawing/2014/main" val="1310388888"/>
                    </a:ext>
                  </a:extLst>
                </a:gridCol>
                <a:gridCol w="1060075">
                  <a:extLst>
                    <a:ext uri="{9D8B030D-6E8A-4147-A177-3AD203B41FA5}">
                      <a16:colId xmlns:a16="http://schemas.microsoft.com/office/drawing/2014/main" val="2615132851"/>
                    </a:ext>
                  </a:extLst>
                </a:gridCol>
                <a:gridCol w="1060075">
                  <a:extLst>
                    <a:ext uri="{9D8B030D-6E8A-4147-A177-3AD203B41FA5}">
                      <a16:colId xmlns:a16="http://schemas.microsoft.com/office/drawing/2014/main" val="3389123170"/>
                    </a:ext>
                  </a:extLst>
                </a:gridCol>
              </a:tblGrid>
              <a:tr h="530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게시판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제목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작성자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노출상태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노출기간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/>
                        <a:t>등록일시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947836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/>
                        <a:t>공지사항</a:t>
                      </a:r>
                      <a:endParaRPr lang="ko-KR" altLang="en-US" sz="800" b="1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정기점검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관리자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노출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2026-01-15 ~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2026-01-31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2026-01-15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커피스토리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오늘의 커피는 </a:t>
                      </a: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...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관리자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미노출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 ~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2026-01-31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2026-01-01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이벤트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봄을 기다리는 이벤트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...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관리자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노출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 ~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2026-01-31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커피꿀팁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커피를 마시는 꿀팁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관리자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미노출</a:t>
                      </a: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 ~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2026-01-31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커피꿀팁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커피를 마시는 꿀팁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관리자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노출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 ~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2026-01-31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E9BA441A-CB88-7943-7498-3D715A24324E}"/>
              </a:ext>
            </a:extLst>
          </p:cNvPr>
          <p:cNvSpPr/>
          <p:nvPr/>
        </p:nvSpPr>
        <p:spPr bwMode="auto">
          <a:xfrm>
            <a:off x="67796" y="746455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게시글 관리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AC41939-71D0-E2BD-19B0-9167BFAF8C55}"/>
              </a:ext>
            </a:extLst>
          </p:cNvPr>
          <p:cNvCxnSpPr/>
          <p:nvPr/>
        </p:nvCxnSpPr>
        <p:spPr bwMode="auto">
          <a:xfrm>
            <a:off x="164468" y="998483"/>
            <a:ext cx="6552728" cy="0"/>
          </a:xfrm>
          <a:prstGeom prst="line">
            <a:avLst/>
          </a:prstGeom>
          <a:solidFill>
            <a:srgbClr val="5F5F5F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50913FE-901A-4CA9-B57E-DA21B851C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758506"/>
              </p:ext>
            </p:extLst>
          </p:nvPr>
        </p:nvGraphicFramePr>
        <p:xfrm>
          <a:off x="6861212" y="656683"/>
          <a:ext cx="2916324" cy="263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*</a:t>
                      </a:r>
                      <a:endParaRPr lang="en-US" altLang="ko-KR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모서리가 둥근 직사각형 31">
            <a:extLst>
              <a:ext uri="{FF2B5EF4-FFF2-40B4-BE49-F238E27FC236}">
                <a16:creationId xmlns:a16="http://schemas.microsoft.com/office/drawing/2014/main" id="{F3E44B4E-98B4-89E0-9A05-61B98F17782B}"/>
              </a:ext>
            </a:extLst>
          </p:cNvPr>
          <p:cNvSpPr/>
          <p:nvPr/>
        </p:nvSpPr>
        <p:spPr bwMode="auto">
          <a:xfrm>
            <a:off x="5350121" y="1160748"/>
            <a:ext cx="540000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검색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모서리가 둥근 직사각형 32">
            <a:extLst>
              <a:ext uri="{FF2B5EF4-FFF2-40B4-BE49-F238E27FC236}">
                <a16:creationId xmlns:a16="http://schemas.microsoft.com/office/drawing/2014/main" id="{DB06ED04-E8BD-6508-671A-4FEE27EB5FBD}"/>
              </a:ext>
            </a:extLst>
          </p:cNvPr>
          <p:cNvSpPr/>
          <p:nvPr/>
        </p:nvSpPr>
        <p:spPr bwMode="auto">
          <a:xfrm>
            <a:off x="4160912" y="1160748"/>
            <a:ext cx="1106393" cy="226618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제목</a:t>
            </a: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/</a:t>
            </a:r>
            <a:r>
              <a:rPr kumimoji="1" lang="ko-KR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이름</a:t>
            </a: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/</a:t>
            </a:r>
            <a:r>
              <a:rPr kumimoji="1" lang="ko-KR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내용</a:t>
            </a:r>
          </a:p>
        </p:txBody>
      </p:sp>
      <p:sp>
        <p:nvSpPr>
          <p:cNvPr id="14" name="모서리가 둥근 직사각형 31">
            <a:extLst>
              <a:ext uri="{FF2B5EF4-FFF2-40B4-BE49-F238E27FC236}">
                <a16:creationId xmlns:a16="http://schemas.microsoft.com/office/drawing/2014/main" id="{9474B04C-C32D-6A2B-0D76-18FF1321ACD9}"/>
              </a:ext>
            </a:extLst>
          </p:cNvPr>
          <p:cNvSpPr/>
          <p:nvPr/>
        </p:nvSpPr>
        <p:spPr bwMode="auto">
          <a:xfrm>
            <a:off x="5966920" y="116074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검색초기화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모서리가 둥근 직사각형 30">
            <a:extLst>
              <a:ext uri="{FF2B5EF4-FFF2-40B4-BE49-F238E27FC236}">
                <a16:creationId xmlns:a16="http://schemas.microsoft.com/office/drawing/2014/main" id="{3305A21B-8E5A-1261-74A4-AAE6C4B580D0}"/>
              </a:ext>
            </a:extLst>
          </p:cNvPr>
          <p:cNvSpPr/>
          <p:nvPr/>
        </p:nvSpPr>
        <p:spPr bwMode="auto">
          <a:xfrm>
            <a:off x="164468" y="1160748"/>
            <a:ext cx="813887" cy="216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게시판 선택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1312C709-E091-6216-0ED0-959D0FD39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398736"/>
              </p:ext>
            </p:extLst>
          </p:nvPr>
        </p:nvGraphicFramePr>
        <p:xfrm>
          <a:off x="169358" y="1351081"/>
          <a:ext cx="809282" cy="871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282">
                  <a:extLst>
                    <a:ext uri="{9D8B030D-6E8A-4147-A177-3AD203B41FA5}">
                      <a16:colId xmlns:a16="http://schemas.microsoft.com/office/drawing/2014/main" val="236759268"/>
                    </a:ext>
                  </a:extLst>
                </a:gridCol>
              </a:tblGrid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전체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공지사항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19538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커피스토리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426611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이벤트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059855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커피꿀팁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001090"/>
                  </a:ext>
                </a:extLst>
              </a:tr>
            </a:tbl>
          </a:graphicData>
        </a:graphic>
      </p:graphicFrame>
      <p:sp>
        <p:nvSpPr>
          <p:cNvPr id="11" name="모서리가 둥근 직사각형 25">
            <a:extLst>
              <a:ext uri="{FF2B5EF4-FFF2-40B4-BE49-F238E27FC236}">
                <a16:creationId xmlns:a16="http://schemas.microsoft.com/office/drawing/2014/main" id="{A85A65C7-3444-1F4A-E776-B5D6934F8ACF}"/>
              </a:ext>
            </a:extLst>
          </p:cNvPr>
          <p:cNvSpPr/>
          <p:nvPr/>
        </p:nvSpPr>
        <p:spPr bwMode="auto">
          <a:xfrm>
            <a:off x="1719197" y="1160748"/>
            <a:ext cx="720080" cy="21444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2023.05.01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33">
            <a:extLst>
              <a:ext uri="{FF2B5EF4-FFF2-40B4-BE49-F238E27FC236}">
                <a16:creationId xmlns:a16="http://schemas.microsoft.com/office/drawing/2014/main" id="{4E56874C-071A-78C4-2A3D-768633DBC351}"/>
              </a:ext>
            </a:extLst>
          </p:cNvPr>
          <p:cNvSpPr/>
          <p:nvPr/>
        </p:nvSpPr>
        <p:spPr bwMode="auto">
          <a:xfrm>
            <a:off x="1005569" y="1160748"/>
            <a:ext cx="761973" cy="21201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>
                <a:solidFill>
                  <a:schemeClr val="tx1"/>
                </a:solidFill>
              </a:rPr>
              <a:t>등록일시</a:t>
            </a:r>
            <a:r>
              <a:rPr kumimoji="1" lang="en-US" altLang="ko-KR" sz="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:</a:t>
            </a:r>
            <a:endParaRPr kumimoji="1" lang="ko-KR" alt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34">
            <a:extLst>
              <a:ext uri="{FF2B5EF4-FFF2-40B4-BE49-F238E27FC236}">
                <a16:creationId xmlns:a16="http://schemas.microsoft.com/office/drawing/2014/main" id="{649F09CC-791C-2CE5-5461-E0691A1647FA}"/>
              </a:ext>
            </a:extLst>
          </p:cNvPr>
          <p:cNvSpPr/>
          <p:nvPr/>
        </p:nvSpPr>
        <p:spPr bwMode="auto">
          <a:xfrm>
            <a:off x="2641369" y="1160748"/>
            <a:ext cx="720080" cy="21444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2023.05.31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35">
            <a:extLst>
              <a:ext uri="{FF2B5EF4-FFF2-40B4-BE49-F238E27FC236}">
                <a16:creationId xmlns:a16="http://schemas.microsoft.com/office/drawing/2014/main" id="{B77B5709-06A9-5B51-C06F-B82FFEDCA828}"/>
              </a:ext>
            </a:extLst>
          </p:cNvPr>
          <p:cNvSpPr/>
          <p:nvPr/>
        </p:nvSpPr>
        <p:spPr bwMode="auto">
          <a:xfrm>
            <a:off x="2425345" y="1160748"/>
            <a:ext cx="216024" cy="216000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~</a:t>
            </a:r>
            <a:endParaRPr kumimoji="1" lang="ko-KR" alt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56612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16349-881F-2AB4-6861-14FB35A41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75FB500-D8D8-1E59-4504-4DB73E0F5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04952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게시글 관리 </a:t>
                      </a:r>
                      <a:r>
                        <a:rPr lang="en-US" altLang="ko-KR" sz="9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&gt;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1BF2A-784E-D6BE-043E-25BDF762817A}"/>
              </a:ext>
            </a:extLst>
          </p:cNvPr>
          <p:cNvSpPr/>
          <p:nvPr/>
        </p:nvSpPr>
        <p:spPr bwMode="auto">
          <a:xfrm>
            <a:off x="86991" y="788551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게시글 관리  상세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등록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06807E-562F-7BC0-A162-714F184BF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758213"/>
              </p:ext>
            </p:extLst>
          </p:nvPr>
        </p:nvGraphicFramePr>
        <p:xfrm>
          <a:off x="6861212" y="656686"/>
          <a:ext cx="2916324" cy="35177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*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이벤트 글은 등록시 푸시알림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 -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그외 푸시알림을 해야할 항목 문의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.</a:t>
                      </a: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B6080A-2AAE-03FA-2144-421D88A38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666599"/>
              </p:ext>
            </p:extLst>
          </p:nvPr>
        </p:nvGraphicFramePr>
        <p:xfrm>
          <a:off x="236476" y="1166748"/>
          <a:ext cx="6192688" cy="45245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게시판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/>
                        <a:t>공지사항</a:t>
                      </a:r>
                      <a:r>
                        <a:rPr lang="en-US" altLang="ko-KR" sz="800" b="0"/>
                        <a:t>/</a:t>
                      </a:r>
                      <a:r>
                        <a:rPr lang="ko-KR" altLang="en-US" sz="800" b="0"/>
                        <a:t>커피스토리</a:t>
                      </a:r>
                      <a:r>
                        <a:rPr lang="en-US" altLang="ko-KR" sz="800" b="0"/>
                        <a:t>/</a:t>
                      </a:r>
                      <a:r>
                        <a:rPr lang="ko-KR" altLang="en-US" sz="800" b="0"/>
                        <a:t>이벤트</a:t>
                      </a:r>
                      <a:r>
                        <a:rPr lang="en-US" altLang="ko-KR" sz="800" b="0"/>
                        <a:t>/</a:t>
                      </a:r>
                      <a:r>
                        <a:rPr lang="ko-KR" altLang="en-US" sz="800" b="0"/>
                        <a:t>커피꿀팁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등록자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/>
                        <a:t>관리자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등록일시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2026-01-15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노출기간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2026-01-15 ~ 2026-01-31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노출상태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/>
                        <a:t>노출</a:t>
                      </a:r>
                      <a:r>
                        <a:rPr lang="en-US" altLang="ko-KR" sz="800" b="0"/>
                        <a:t>/</a:t>
                      </a:r>
                      <a:r>
                        <a:rPr lang="ko-KR" altLang="en-US" sz="800" b="0"/>
                        <a:t>미노출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2655605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제목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6797020"/>
                  </a:ext>
                </a:extLst>
              </a:tr>
              <a:tr h="1032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첨부파일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599183"/>
                  </a:ext>
                </a:extLst>
              </a:tr>
              <a:tr h="1032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내용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/>
                        <a:t>커피를 받아서 마셔보니 정말 </a:t>
                      </a:r>
                      <a:r>
                        <a:rPr lang="en-US" altLang="ko-KR" sz="800" b="0"/>
                        <a:t>....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5524271"/>
                  </a:ext>
                </a:extLst>
              </a:tr>
            </a:tbl>
          </a:graphicData>
        </a:graphic>
      </p:graphicFrame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E005D6F5-DA9D-FE0F-7FA2-1E2D0505B180}"/>
              </a:ext>
            </a:extLst>
          </p:cNvPr>
          <p:cNvSpPr/>
          <p:nvPr/>
        </p:nvSpPr>
        <p:spPr bwMode="auto">
          <a:xfrm>
            <a:off x="3692860" y="602128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등록</a:t>
            </a:r>
            <a:r>
              <a:rPr lang="en-US" altLang="ko-KR" sz="800" b="0" dirty="0">
                <a:solidFill>
                  <a:schemeClr val="tx1"/>
                </a:solidFill>
              </a:rPr>
              <a:t>/</a:t>
            </a:r>
            <a:r>
              <a:rPr lang="ko-KR" altLang="en-US" sz="800" b="0" dirty="0">
                <a:solidFill>
                  <a:schemeClr val="tx1"/>
                </a:solidFill>
              </a:rPr>
              <a:t>수정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43AE503-DBFC-9257-8D49-00D0B06C6E11}"/>
              </a:ext>
            </a:extLst>
          </p:cNvPr>
          <p:cNvSpPr/>
          <p:nvPr/>
        </p:nvSpPr>
        <p:spPr bwMode="auto">
          <a:xfrm>
            <a:off x="2254391" y="602128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목록으로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12936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E41DA-E14E-113D-3D6B-BDB36E4A4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698A490-6447-EDCE-BB6F-74BFEA864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715919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포인트 적립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사용 내역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B89DB1E-BBFC-032B-56C8-B022A343524E}"/>
              </a:ext>
            </a:extLst>
          </p:cNvPr>
          <p:cNvGraphicFramePr>
            <a:graphicFrameLocks noGrp="1"/>
          </p:cNvGraphicFramePr>
          <p:nvPr/>
        </p:nvGraphicFramePr>
        <p:xfrm>
          <a:off x="1119625" y="4802436"/>
          <a:ext cx="4500496" cy="251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14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51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&lt;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5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6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7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10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&gt;&gt;</a:t>
                      </a:r>
                      <a:endParaRPr lang="ko-KR" altLang="en-US" sz="800"/>
                    </a:p>
                  </a:txBody>
                  <a:tcPr marL="36000" marR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C013196-C67D-5613-B8DA-0E468ACAA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576211"/>
              </p:ext>
            </p:extLst>
          </p:nvPr>
        </p:nvGraphicFramePr>
        <p:xfrm>
          <a:off x="189048" y="2449083"/>
          <a:ext cx="6528147" cy="185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0534">
                  <a:extLst>
                    <a:ext uri="{9D8B030D-6E8A-4147-A177-3AD203B41FA5}">
                      <a16:colId xmlns:a16="http://schemas.microsoft.com/office/drawing/2014/main" val="891786397"/>
                    </a:ext>
                  </a:extLst>
                </a:gridCol>
                <a:gridCol w="1080330">
                  <a:extLst>
                    <a:ext uri="{9D8B030D-6E8A-4147-A177-3AD203B41FA5}">
                      <a16:colId xmlns:a16="http://schemas.microsoft.com/office/drawing/2014/main" val="1521794674"/>
                    </a:ext>
                  </a:extLst>
                </a:gridCol>
                <a:gridCol w="823981">
                  <a:extLst>
                    <a:ext uri="{9D8B030D-6E8A-4147-A177-3AD203B41FA5}">
                      <a16:colId xmlns:a16="http://schemas.microsoft.com/office/drawing/2014/main" val="3971977568"/>
                    </a:ext>
                  </a:extLst>
                </a:gridCol>
                <a:gridCol w="823981">
                  <a:extLst>
                    <a:ext uri="{9D8B030D-6E8A-4147-A177-3AD203B41FA5}">
                      <a16:colId xmlns:a16="http://schemas.microsoft.com/office/drawing/2014/main" val="4190304243"/>
                    </a:ext>
                  </a:extLst>
                </a:gridCol>
                <a:gridCol w="915534">
                  <a:extLst>
                    <a:ext uri="{9D8B030D-6E8A-4147-A177-3AD203B41FA5}">
                      <a16:colId xmlns:a16="http://schemas.microsoft.com/office/drawing/2014/main" val="206167099"/>
                    </a:ext>
                  </a:extLst>
                </a:gridCol>
                <a:gridCol w="915534">
                  <a:extLst>
                    <a:ext uri="{9D8B030D-6E8A-4147-A177-3AD203B41FA5}">
                      <a16:colId xmlns:a16="http://schemas.microsoft.com/office/drawing/2014/main" val="1817883433"/>
                    </a:ext>
                  </a:extLst>
                </a:gridCol>
                <a:gridCol w="1078253">
                  <a:extLst>
                    <a:ext uri="{9D8B030D-6E8A-4147-A177-3AD203B41FA5}">
                      <a16:colId xmlns:a16="http://schemas.microsoft.com/office/drawing/2014/main" val="3389123170"/>
                    </a:ext>
                  </a:extLst>
                </a:gridCol>
              </a:tblGrid>
              <a:tr h="530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구분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회원명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발생사유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포인트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잔여포인트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/>
                        <a:t>관련 주문번호</a:t>
                      </a:r>
                      <a:endParaRPr lang="ko-KR" altLang="en-US" sz="800" b="1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/>
                        <a:t>발생일시</a:t>
                      </a:r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947836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/>
                        <a:t>적립</a:t>
                      </a:r>
                      <a:endParaRPr lang="ko-KR" altLang="en-US" sz="800" b="1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홍길동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리뷰작성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20260115-21311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2026-01-15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사용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김교사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상품 구매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20260115-21311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2026-01-01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사용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김교사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상품 구매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20260115-21311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/>
                        <a:t>회수</a:t>
                      </a:r>
                      <a:endParaRPr lang="ko-KR" altLang="en-US" sz="800" b="1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김교사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주문취소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20260115-21311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사용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홍길동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관리자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5000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20260115-21311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Arial"/>
                        </a:rPr>
                        <a:t>2026-01-15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116843D0-A336-2AAF-68ED-E6F251922FA4}"/>
              </a:ext>
            </a:extLst>
          </p:cNvPr>
          <p:cNvSpPr/>
          <p:nvPr/>
        </p:nvSpPr>
        <p:spPr bwMode="auto">
          <a:xfrm>
            <a:off x="67796" y="746455"/>
            <a:ext cx="2232208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포인트 적립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사용 내역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0F4C0AE-1DE4-3894-3BCC-4FD49B59DD0B}"/>
              </a:ext>
            </a:extLst>
          </p:cNvPr>
          <p:cNvCxnSpPr/>
          <p:nvPr/>
        </p:nvCxnSpPr>
        <p:spPr bwMode="auto">
          <a:xfrm>
            <a:off x="164468" y="998483"/>
            <a:ext cx="6552728" cy="0"/>
          </a:xfrm>
          <a:prstGeom prst="line">
            <a:avLst/>
          </a:prstGeom>
          <a:solidFill>
            <a:srgbClr val="5F5F5F"/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905A990-9344-0CF4-FBE2-4C066F173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589514"/>
              </p:ext>
            </p:extLst>
          </p:nvPr>
        </p:nvGraphicFramePr>
        <p:xfrm>
          <a:off x="6861212" y="656683"/>
          <a:ext cx="2916324" cy="2757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*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포인트 발생 사유 정리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 - </a:t>
                      </a:r>
                      <a:r>
                        <a:rPr lang="ko-KR" altLang="en-US" sz="800" b="0">
                          <a:solidFill>
                            <a:srgbClr val="D727CA"/>
                          </a:solidFill>
                        </a:rPr>
                        <a:t>만료기간이 있는지</a:t>
                      </a:r>
                      <a:r>
                        <a:rPr lang="en-US" altLang="ko-KR" sz="800" b="0">
                          <a:solidFill>
                            <a:srgbClr val="D727CA"/>
                          </a:solidFill>
                        </a:rPr>
                        <a:t>.</a:t>
                      </a:r>
                      <a:endParaRPr lang="en-US" altLang="ko-KR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모서리가 둥근 직사각형 31">
            <a:extLst>
              <a:ext uri="{FF2B5EF4-FFF2-40B4-BE49-F238E27FC236}">
                <a16:creationId xmlns:a16="http://schemas.microsoft.com/office/drawing/2014/main" id="{08B774D1-9682-A2BA-5250-6C0D032DE779}"/>
              </a:ext>
            </a:extLst>
          </p:cNvPr>
          <p:cNvSpPr/>
          <p:nvPr/>
        </p:nvSpPr>
        <p:spPr bwMode="auto">
          <a:xfrm>
            <a:off x="5350121" y="1160748"/>
            <a:ext cx="540000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검색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모서리가 둥근 직사각형 32">
            <a:extLst>
              <a:ext uri="{FF2B5EF4-FFF2-40B4-BE49-F238E27FC236}">
                <a16:creationId xmlns:a16="http://schemas.microsoft.com/office/drawing/2014/main" id="{CDD146B3-E615-5431-84B8-4F69CC07127E}"/>
              </a:ext>
            </a:extLst>
          </p:cNvPr>
          <p:cNvSpPr/>
          <p:nvPr/>
        </p:nvSpPr>
        <p:spPr bwMode="auto">
          <a:xfrm>
            <a:off x="4160912" y="1160748"/>
            <a:ext cx="1106393" cy="226618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회원명</a:t>
            </a:r>
          </a:p>
        </p:txBody>
      </p:sp>
      <p:sp>
        <p:nvSpPr>
          <p:cNvPr id="14" name="모서리가 둥근 직사각형 31">
            <a:extLst>
              <a:ext uri="{FF2B5EF4-FFF2-40B4-BE49-F238E27FC236}">
                <a16:creationId xmlns:a16="http://schemas.microsoft.com/office/drawing/2014/main" id="{F6B9820E-161E-EFBA-DB78-42499522A0DE}"/>
              </a:ext>
            </a:extLst>
          </p:cNvPr>
          <p:cNvSpPr/>
          <p:nvPr/>
        </p:nvSpPr>
        <p:spPr bwMode="auto">
          <a:xfrm>
            <a:off x="5925108" y="116074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검색초기화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모서리가 둥근 직사각형 30">
            <a:extLst>
              <a:ext uri="{FF2B5EF4-FFF2-40B4-BE49-F238E27FC236}">
                <a16:creationId xmlns:a16="http://schemas.microsoft.com/office/drawing/2014/main" id="{25FEDDC6-A4D1-EFB9-E9BE-F77E4B611D0E}"/>
              </a:ext>
            </a:extLst>
          </p:cNvPr>
          <p:cNvSpPr/>
          <p:nvPr/>
        </p:nvSpPr>
        <p:spPr bwMode="auto">
          <a:xfrm>
            <a:off x="164468" y="1160748"/>
            <a:ext cx="813887" cy="21600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구분 선택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BA31BA06-04C0-1FD0-A5DD-3772A7A22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328267"/>
              </p:ext>
            </p:extLst>
          </p:nvPr>
        </p:nvGraphicFramePr>
        <p:xfrm>
          <a:off x="169358" y="1351081"/>
          <a:ext cx="809282" cy="871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282">
                  <a:extLst>
                    <a:ext uri="{9D8B030D-6E8A-4147-A177-3AD203B41FA5}">
                      <a16:colId xmlns:a16="http://schemas.microsoft.com/office/drawing/2014/main" val="236759268"/>
                    </a:ext>
                  </a:extLst>
                </a:gridCol>
              </a:tblGrid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전체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적립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19538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사용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426611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회수</a:t>
                      </a:r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059855"/>
                  </a:ext>
                </a:extLst>
              </a:tr>
              <a:tr h="174255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001090"/>
                  </a:ext>
                </a:extLst>
              </a:tr>
            </a:tbl>
          </a:graphicData>
        </a:graphic>
      </p:graphicFrame>
      <p:sp>
        <p:nvSpPr>
          <p:cNvPr id="11" name="모서리가 둥근 직사각형 25">
            <a:extLst>
              <a:ext uri="{FF2B5EF4-FFF2-40B4-BE49-F238E27FC236}">
                <a16:creationId xmlns:a16="http://schemas.microsoft.com/office/drawing/2014/main" id="{7524D186-65D1-00CD-0F25-191B9A68B95F}"/>
              </a:ext>
            </a:extLst>
          </p:cNvPr>
          <p:cNvSpPr/>
          <p:nvPr/>
        </p:nvSpPr>
        <p:spPr bwMode="auto">
          <a:xfrm>
            <a:off x="1719197" y="1160748"/>
            <a:ext cx="720080" cy="21444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2023.05.01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33">
            <a:extLst>
              <a:ext uri="{FF2B5EF4-FFF2-40B4-BE49-F238E27FC236}">
                <a16:creationId xmlns:a16="http://schemas.microsoft.com/office/drawing/2014/main" id="{31949DDA-F196-D43B-1E33-51487F3CF7BE}"/>
              </a:ext>
            </a:extLst>
          </p:cNvPr>
          <p:cNvSpPr/>
          <p:nvPr/>
        </p:nvSpPr>
        <p:spPr bwMode="auto">
          <a:xfrm>
            <a:off x="1005569" y="1160748"/>
            <a:ext cx="761973" cy="21201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>
                <a:solidFill>
                  <a:schemeClr val="tx1"/>
                </a:solidFill>
              </a:rPr>
              <a:t>발생일시</a:t>
            </a:r>
            <a:r>
              <a:rPr kumimoji="1" lang="en-US" altLang="ko-KR" sz="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:</a:t>
            </a:r>
            <a:endParaRPr kumimoji="1" lang="ko-KR" alt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34">
            <a:extLst>
              <a:ext uri="{FF2B5EF4-FFF2-40B4-BE49-F238E27FC236}">
                <a16:creationId xmlns:a16="http://schemas.microsoft.com/office/drawing/2014/main" id="{BF7841EE-C38C-E86F-8797-DEE1A6C6A321}"/>
              </a:ext>
            </a:extLst>
          </p:cNvPr>
          <p:cNvSpPr/>
          <p:nvPr/>
        </p:nvSpPr>
        <p:spPr bwMode="auto">
          <a:xfrm>
            <a:off x="2641369" y="1160748"/>
            <a:ext cx="720080" cy="214440"/>
          </a:xfrm>
          <a:prstGeom prst="roundRect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2023.05.31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35">
            <a:extLst>
              <a:ext uri="{FF2B5EF4-FFF2-40B4-BE49-F238E27FC236}">
                <a16:creationId xmlns:a16="http://schemas.microsoft.com/office/drawing/2014/main" id="{F5FD6531-E2E1-B3EB-56A4-DFD77FC6B910}"/>
              </a:ext>
            </a:extLst>
          </p:cNvPr>
          <p:cNvSpPr/>
          <p:nvPr/>
        </p:nvSpPr>
        <p:spPr bwMode="auto">
          <a:xfrm>
            <a:off x="2425345" y="1160748"/>
            <a:ext cx="216024" cy="216000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~</a:t>
            </a:r>
            <a:endParaRPr kumimoji="1" lang="ko-KR" alt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4193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64455-E7F9-0415-5EFE-632FE8AC1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E492AB7-56E9-6A5F-E9A3-DD51FD9A8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049407"/>
              </p:ext>
            </p:extLst>
          </p:nvPr>
        </p:nvGraphicFramePr>
        <p:xfrm>
          <a:off x="92460" y="80628"/>
          <a:ext cx="9685075" cy="5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MyCoffee.Ai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앱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화면설계 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MCAA_000010</a:t>
                      </a:r>
                      <a:endParaRPr lang="ko-KR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포인트 적립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사용 </a:t>
                      </a:r>
                      <a:r>
                        <a:rPr lang="en-US" altLang="ko-KR" sz="9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&gt;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5BE667F-52E4-123D-449C-B32704E42C86}"/>
              </a:ext>
            </a:extLst>
          </p:cNvPr>
          <p:cNvSpPr/>
          <p:nvPr/>
        </p:nvSpPr>
        <p:spPr bwMode="auto">
          <a:xfrm>
            <a:off x="86990" y="788551"/>
            <a:ext cx="3065809" cy="252028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포인트 적립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사용  상세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등록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83389FE-C4EA-F6AE-FB04-68C0E454B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392549"/>
              </p:ext>
            </p:extLst>
          </p:nvPr>
        </p:nvGraphicFramePr>
        <p:xfrm>
          <a:off x="6861212" y="656686"/>
          <a:ext cx="2916324" cy="34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1">
                        <a:solidFill>
                          <a:schemeClr val="bg1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rgbClr val="D727CA"/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28800" marB="2880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352AB06-AA22-FBF9-B553-0E7841217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076438"/>
              </p:ext>
            </p:extLst>
          </p:nvPr>
        </p:nvGraphicFramePr>
        <p:xfrm>
          <a:off x="236476" y="1166748"/>
          <a:ext cx="6192688" cy="34923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회원명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구분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발생사유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발생일시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포인트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잔여포인트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2655605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관련주문번호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8447541"/>
                  </a:ext>
                </a:extLst>
              </a:tr>
              <a:tr h="1032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/>
                        <a:t>메모</a:t>
                      </a: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599183"/>
                  </a:ext>
                </a:extLst>
              </a:tr>
              <a:tr h="49205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/>
                    </a:p>
                  </a:txBody>
                  <a:tcPr marL="18000" marR="18000" marT="3600" marB="36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5524271"/>
                  </a:ext>
                </a:extLst>
              </a:tr>
            </a:tbl>
          </a:graphicData>
        </a:graphic>
      </p:graphicFrame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024561C-3B0F-B2F8-2694-BA8C2C35D6FE}"/>
              </a:ext>
            </a:extLst>
          </p:cNvPr>
          <p:cNvSpPr/>
          <p:nvPr/>
        </p:nvSpPr>
        <p:spPr bwMode="auto">
          <a:xfrm>
            <a:off x="3692860" y="602128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 dirty="0">
                <a:solidFill>
                  <a:schemeClr val="tx1"/>
                </a:solidFill>
              </a:rPr>
              <a:t>등록</a:t>
            </a:r>
            <a:r>
              <a:rPr lang="en-US" altLang="ko-KR" sz="800" b="0" dirty="0">
                <a:solidFill>
                  <a:schemeClr val="tx1"/>
                </a:solidFill>
              </a:rPr>
              <a:t>/</a:t>
            </a:r>
            <a:r>
              <a:rPr lang="ko-KR" altLang="en-US" sz="800" b="0" dirty="0">
                <a:solidFill>
                  <a:schemeClr val="tx1"/>
                </a:solidFill>
              </a:rPr>
              <a:t>수정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D74F5-A187-353D-0AFC-27467363CE32}"/>
              </a:ext>
            </a:extLst>
          </p:cNvPr>
          <p:cNvSpPr/>
          <p:nvPr/>
        </p:nvSpPr>
        <p:spPr bwMode="auto">
          <a:xfrm>
            <a:off x="1964668" y="602128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목록으로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모서리가 둥근 직사각형 13">
            <a:extLst>
              <a:ext uri="{FF2B5EF4-FFF2-40B4-BE49-F238E27FC236}">
                <a16:creationId xmlns:a16="http://schemas.microsoft.com/office/drawing/2014/main" id="{AAB7892E-B0B0-E034-8974-EC12B3084A0B}"/>
              </a:ext>
            </a:extLst>
          </p:cNvPr>
          <p:cNvSpPr/>
          <p:nvPr/>
        </p:nvSpPr>
        <p:spPr bwMode="auto">
          <a:xfrm>
            <a:off x="2845136" y="6021288"/>
            <a:ext cx="770275" cy="21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" tIns="3600" rIns="3600" bIns="36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0">
                <a:solidFill>
                  <a:schemeClr val="tx1"/>
                </a:solidFill>
              </a:rPr>
              <a:t>삭제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98390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MTOOLS" val="&lt;WMTools ver=&quot;1.0&quot;&gt;&lt;Timings&gt;&lt;Slide id=&quot;257&quot; dur=&quot;1.332&quot;/&gt;&lt;/Timings&gt;&lt;/WMTools&gt;"/>
</p:tagLst>
</file>

<file path=ppt/theme/theme1.xml><?xml version="1.0" encoding="utf-8"?>
<a:theme xmlns:a="http://schemas.openxmlformats.org/drawingml/2006/main" name="HNB_Deliverable">
  <a:themeElements>
    <a:clrScheme name="사용자 지정 7">
      <a:dk1>
        <a:srgbClr val="000000"/>
      </a:dk1>
      <a:lt1>
        <a:srgbClr val="FFFFFF"/>
      </a:lt1>
      <a:dk2>
        <a:srgbClr val="7889FB"/>
      </a:dk2>
      <a:lt2>
        <a:srgbClr val="808080"/>
      </a:lt2>
      <a:accent1>
        <a:srgbClr val="7889FB"/>
      </a:accent1>
      <a:accent2>
        <a:srgbClr val="2DB6B3"/>
      </a:accent2>
      <a:accent3>
        <a:srgbClr val="FFFFFF"/>
      </a:accent3>
      <a:accent4>
        <a:srgbClr val="000000"/>
      </a:accent4>
      <a:accent5>
        <a:srgbClr val="BEC4FD"/>
      </a:accent5>
      <a:accent6>
        <a:srgbClr val="28A5A2"/>
      </a:accent6>
      <a:hlink>
        <a:srgbClr val="1D3AF8"/>
      </a:hlink>
      <a:folHlink>
        <a:srgbClr val="1D3AF8"/>
      </a:folHlink>
    </a:clrScheme>
    <a:fontScheme name="HNB_Deliverable">
      <a:majorFont>
        <a:latin typeface="맑은 고딕"/>
        <a:ea typeface="맑은 고딕"/>
        <a:cs typeface="Arial"/>
      </a:majorFont>
      <a:minorFont>
        <a:latin typeface="맑은 고딕"/>
        <a:ea typeface="맑은 고딕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6350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맑은 고딕" panose="020B0503020000020004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F5F5F"/>
        </a:solidFill>
        <a:ln w="9525" cap="flat" cmpd="sng" algn="ctr">
          <a:solidFill>
            <a:srgbClr val="5F5F5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en-US" altLang="ko-KR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맑은 고딕" panose="020B0503020000020004" pitchFamily="50" charset="-127"/>
          </a:defRPr>
        </a:defPPr>
      </a:lstStyle>
    </a:lnDef>
  </a:objectDefaults>
  <a:extraClrSchemeLst>
    <a:extraClrScheme>
      <a:clrScheme name="HNB_Deliverable 1">
        <a:dk1>
          <a:srgbClr val="000000"/>
        </a:dk1>
        <a:lt1>
          <a:srgbClr val="FFFFFF"/>
        </a:lt1>
        <a:dk2>
          <a:srgbClr val="7889FB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NB_Deliverable 2">
        <a:dk1>
          <a:srgbClr val="808080"/>
        </a:dk1>
        <a:lt1>
          <a:srgbClr val="FFFFFF"/>
        </a:lt1>
        <a:dk2>
          <a:srgbClr val="000000"/>
        </a:dk2>
        <a:lt2>
          <a:srgbClr val="CCCCFF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224298</TotalTime>
  <Words>7356</Words>
  <Application>Microsoft Office PowerPoint</Application>
  <PresentationFormat>A4 용지(210x297mm)</PresentationFormat>
  <Paragraphs>2877</Paragraphs>
  <Slides>102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09" baseType="lpstr">
      <vt:lpstr>Google Sans Text</vt:lpstr>
      <vt:lpstr>굴림</vt:lpstr>
      <vt:lpstr>맑은 고딕</vt:lpstr>
      <vt:lpstr>Arial</vt:lpstr>
      <vt:lpstr>Wingdings</vt:lpstr>
      <vt:lpstr>HNB_Deliverable</vt:lpstr>
      <vt:lpstr>Image</vt:lpstr>
      <vt:lpstr>화면설계서 초안</vt:lpstr>
      <vt:lpstr>문서이력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Value Driven Proposals</dc:title>
  <dc:subject>PowerPoint Presentation Template</dc:subject>
  <dc:creator>IBM</dc:creator>
  <cp:lastModifiedBy>금영 김</cp:lastModifiedBy>
  <cp:revision>5143</cp:revision>
  <cp:lastPrinted>2023-05-17T04:48:22Z</cp:lastPrinted>
  <dcterms:created xsi:type="dcterms:W3CDTF">2005-05-11T22:22:26Z</dcterms:created>
  <dcterms:modified xsi:type="dcterms:W3CDTF">2026-01-27T06:25:10Z</dcterms:modified>
</cp:coreProperties>
</file>